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39"/>
  </p:notesMasterIdLst>
  <p:handoutMasterIdLst>
    <p:handoutMasterId r:id="rId40"/>
  </p:handoutMasterIdLst>
  <p:sldIdLst>
    <p:sldId id="291" r:id="rId2"/>
    <p:sldId id="292" r:id="rId3"/>
    <p:sldId id="329" r:id="rId4"/>
    <p:sldId id="260" r:id="rId5"/>
    <p:sldId id="271" r:id="rId6"/>
    <p:sldId id="300" r:id="rId7"/>
    <p:sldId id="302" r:id="rId8"/>
    <p:sldId id="301" r:id="rId9"/>
    <p:sldId id="334" r:id="rId10"/>
    <p:sldId id="330" r:id="rId11"/>
    <p:sldId id="314" r:id="rId12"/>
    <p:sldId id="316" r:id="rId13"/>
    <p:sldId id="317" r:id="rId14"/>
    <p:sldId id="322" r:id="rId15"/>
    <p:sldId id="331" r:id="rId16"/>
    <p:sldId id="304" r:id="rId17"/>
    <p:sldId id="323" r:id="rId18"/>
    <p:sldId id="305" r:id="rId19"/>
    <p:sldId id="325" r:id="rId20"/>
    <p:sldId id="306" r:id="rId21"/>
    <p:sldId id="307" r:id="rId22"/>
    <p:sldId id="324" r:id="rId23"/>
    <p:sldId id="308" r:id="rId24"/>
    <p:sldId id="309" r:id="rId25"/>
    <p:sldId id="310" r:id="rId26"/>
    <p:sldId id="311" r:id="rId27"/>
    <p:sldId id="312" r:id="rId28"/>
    <p:sldId id="313" r:id="rId29"/>
    <p:sldId id="332" r:id="rId30"/>
    <p:sldId id="318" r:id="rId31"/>
    <p:sldId id="319" r:id="rId32"/>
    <p:sldId id="333" r:id="rId33"/>
    <p:sldId id="320" r:id="rId34"/>
    <p:sldId id="326" r:id="rId35"/>
    <p:sldId id="321" r:id="rId36"/>
    <p:sldId id="328" r:id="rId37"/>
    <p:sldId id="293" r:id="rId38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tasya Gecim" initials="NG" lastIdx="6" clrIdx="0">
    <p:extLst>
      <p:ext uri="{19B8F6BF-5375-455C-9EA6-DF929625EA0E}">
        <p15:presenceInfo xmlns:p15="http://schemas.microsoft.com/office/powerpoint/2012/main" userId="S::Nastasya@sddirect.org.uk::f7b4b2d2-46d4-4c03-b19f-d6d433bac3dd" providerId="AD"/>
      </p:ext>
    </p:extLst>
  </p:cmAuthor>
  <p:cmAuthor id="2" name="Clare Parker" initials="CP" lastIdx="4" clrIdx="1">
    <p:extLst>
      <p:ext uri="{19B8F6BF-5375-455C-9EA6-DF929625EA0E}">
        <p15:presenceInfo xmlns:p15="http://schemas.microsoft.com/office/powerpoint/2012/main" userId="107a9fd6bfac6768" providerId="Windows Live"/>
      </p:ext>
    </p:extLst>
  </p:cmAuthor>
  <p:cmAuthor id="3" name="Jessie Meaney-Davis" initials="JM" lastIdx="17" clrIdx="2">
    <p:extLst>
      <p:ext uri="{19B8F6BF-5375-455C-9EA6-DF929625EA0E}">
        <p15:presenceInfo xmlns:p15="http://schemas.microsoft.com/office/powerpoint/2012/main" userId="S::jessie.meaney.davis@sddirect.org.uk::bf2ac1b2-ccd2-4692-9e05-4a995812da5e" providerId="AD"/>
      </p:ext>
    </p:extLst>
  </p:cmAuthor>
  <p:cmAuthor id="4" name="Ann Kangas" initials="AK" lastIdx="20" clrIdx="3">
    <p:extLst>
      <p:ext uri="{19B8F6BF-5375-455C-9EA6-DF929625EA0E}">
        <p15:presenceInfo xmlns:p15="http://schemas.microsoft.com/office/powerpoint/2012/main" userId="Ann Kangas" providerId="None"/>
      </p:ext>
    </p:extLst>
  </p:cmAuthor>
  <p:cmAuthor id="6" name="Fisehatsion Afework" initials="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0"/>
    <a:srgbClr val="C7614D"/>
    <a:srgbClr val="283A51"/>
    <a:srgbClr val="F4F3F2"/>
    <a:srgbClr val="009AA6"/>
    <a:srgbClr val="ECCF3E"/>
    <a:srgbClr val="54BF9E"/>
    <a:srgbClr val="A2973F"/>
    <a:srgbClr val="00FE40"/>
    <a:srgbClr val="DD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0" autoAdjust="0"/>
    <p:restoredTop sz="93792" autoAdjust="0"/>
  </p:normalViewPr>
  <p:slideViewPr>
    <p:cSldViewPr snapToGrid="0" snapToObjects="1">
      <p:cViewPr varScale="1">
        <p:scale>
          <a:sx n="67" d="100"/>
          <a:sy n="67" d="100"/>
        </p:scale>
        <p:origin x="100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9826C64F-84FD-9D42-A26E-FCAA94408A3A}" type="datetime1">
              <a:rPr lang="en-GB" smtClean="0">
                <a:latin typeface="Helvetica" pitchFamily="2" charset="0"/>
              </a:rPr>
              <a:t>07/04/2021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AE9301C6-3DA6-5D4C-AFD8-5932A40E0E35}" type="slidenum">
              <a:rPr lang="en-US" smtClean="0">
                <a:latin typeface="Helvetica" pitchFamily="2" charset="0"/>
              </a:rPr>
              <a:t>‹#›</a:t>
            </a:fld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583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 b="0" i="0">
                <a:latin typeface="Helvetica" pitchFamily="2" charset="0"/>
              </a:defRPr>
            </a:lvl1pPr>
          </a:lstStyle>
          <a:p>
            <a:fld id="{1046E2B7-3FA7-3147-8D88-3668B3B663DE}" type="datetime1">
              <a:rPr lang="en-GB" smtClean="0"/>
              <a:pPr/>
              <a:t>07/04/2021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 b="0" i="0">
                <a:latin typeface="Helvetica" pitchFamily="2" charset="0"/>
              </a:defRPr>
            </a:lvl1pPr>
          </a:lstStyle>
          <a:p>
            <a:fld id="{724CA2DB-581E-4848-9114-B50C4CE202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26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CA2DB-581E-4848-9114-B50C4CE202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9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4BF9E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201" y="549275"/>
            <a:ext cx="7921625" cy="741518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4000"/>
              </a:lnSpc>
              <a:defRPr sz="4400" b="0" i="0" baseline="0">
                <a:solidFill>
                  <a:schemeClr val="accent3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201" y="2403105"/>
            <a:ext cx="7921625" cy="1645350"/>
          </a:xfrm>
          <a:prstGeom prst="rect">
            <a:avLst/>
          </a:prstGeom>
        </p:spPr>
        <p:txBody>
          <a:bodyPr lIns="0" rIns="0" bIns="0">
            <a:normAutofit/>
          </a:bodyPr>
          <a:lstStyle>
            <a:lvl1pPr marL="0" indent="0" algn="l">
              <a:buNone/>
              <a:defRPr sz="18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52D7CC-6E68-D948-8769-3AFA1D944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277" y="5748920"/>
            <a:ext cx="2520660" cy="897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A6287-21AD-6444-9305-3B418E3E0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4996">
            <a:off x="-775482" y="2886236"/>
            <a:ext cx="5402105" cy="54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9C71884-C4AB-764C-83CF-1D1B6E1D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7FBBC5-52F3-5C41-B0BE-AF3A8929D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63621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57AA1B4-1BF7-AF46-BE76-4DE22C65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C4970A3-8CF5-F549-AA41-D23EE58C1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440000"/>
            <a:ext cx="7920000" cy="44195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A488CD-9863-0F4D-A158-FE68483A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88878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283A5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752D7CC-6E68-D948-8769-3AFA1D944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277" y="5748920"/>
            <a:ext cx="2520660" cy="897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043F9-2557-B24A-90BD-DDB798F30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4996">
            <a:off x="-775482" y="2886236"/>
            <a:ext cx="5402105" cy="54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95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283A5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9" y="549275"/>
            <a:ext cx="7921625" cy="741518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3600" b="0" i="0" baseline="0">
                <a:solidFill>
                  <a:srgbClr val="ECCF3E"/>
                </a:solidFill>
                <a:latin typeface="Helvetica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3025B-DBCF-5142-9F12-1F97E6F90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4996">
            <a:off x="-775482" y="2886236"/>
            <a:ext cx="5402105" cy="5402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404AD-FAA5-D24F-BFBF-6A7E9B681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277" y="5748926"/>
            <a:ext cx="2520660" cy="8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09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385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DD0ED-05C1-6845-B0C6-3C1DA1EC0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440000"/>
            <a:ext cx="7920000" cy="41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2F03C4-3595-DE4B-8123-B9DEBDA60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3985C-448F-A947-93C9-714CE2EA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87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85" userDrawn="1">
          <p15:clr>
            <a:srgbClr val="FBAE40"/>
          </p15:clr>
        </p15:guide>
        <p15:guide id="4" pos="5375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19200" y="1440000"/>
            <a:ext cx="3780000" cy="41400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b="0" i="0">
                <a:latin typeface="Helvetica Light" panose="020B0403020202020204" pitchFamily="34" charset="0"/>
              </a:defRPr>
            </a:lvl2pPr>
            <a:lvl3pPr>
              <a:defRPr b="0" i="0">
                <a:latin typeface="Helvetica Light" panose="020B0403020202020204" pitchFamily="34" charset="0"/>
              </a:defRPr>
            </a:lvl3pPr>
            <a:lvl4pPr marL="357188" indent="-176213">
              <a:defRPr b="0" i="0">
                <a:latin typeface="Helvetica Light" panose="020B0403020202020204" pitchFamily="34" charset="0"/>
              </a:defRPr>
            </a:lvl4pPr>
            <a:lvl5pPr marL="539750" indent="-182563">
              <a:defRPr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752813" y="1440000"/>
            <a:ext cx="3780000" cy="41400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b="0" i="0">
                <a:latin typeface="Helvetica Light" panose="020B0403020202020204" pitchFamily="34" charset="0"/>
              </a:defRPr>
            </a:lvl2pPr>
            <a:lvl3pPr>
              <a:defRPr b="0" i="0">
                <a:latin typeface="Helvetica Light" panose="020B0403020202020204" pitchFamily="34" charset="0"/>
              </a:defRPr>
            </a:lvl3pPr>
            <a:lvl4pPr marL="357188" indent="-176213">
              <a:defRPr b="0" i="0">
                <a:latin typeface="Helvetica Light" panose="020B0403020202020204" pitchFamily="34" charset="0"/>
              </a:defRPr>
            </a:lvl4pPr>
            <a:lvl5pPr marL="539750" indent="-182563">
              <a:defRPr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69BD256-F9B7-6443-9ABA-EA0191CE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89D30A-05FD-1046-BE43-C01183948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388913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5" userDrawn="1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7C35DA-279F-004C-A304-13DB7ED03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430" y="1369137"/>
            <a:ext cx="3979138" cy="4653852"/>
            <a:chOff x="602430" y="1369137"/>
            <a:chExt cx="3979138" cy="4653852"/>
          </a:xfrm>
        </p:grpSpPr>
        <p:sp>
          <p:nvSpPr>
            <p:cNvPr id="12" name="Hexagon 10">
              <a:extLst>
                <a:ext uri="{FF2B5EF4-FFF2-40B4-BE49-F238E27FC236}">
                  <a16:creationId xmlns:a16="http://schemas.microsoft.com/office/drawing/2014/main" id="{6872E7DA-F12E-F54A-8FC7-3F277F1CA664}"/>
                </a:ext>
              </a:extLst>
            </p:cNvPr>
            <p:cNvSpPr>
              <a:spLocks/>
            </p:cNvSpPr>
            <p:nvPr/>
          </p:nvSpPr>
          <p:spPr>
            <a:xfrm rot="5400000">
              <a:off x="267473" y="1821919"/>
              <a:ext cx="4423484" cy="3753569"/>
            </a:xfrm>
            <a:custGeom>
              <a:avLst/>
              <a:gdLst>
                <a:gd name="connsiteX0" fmla="*/ 0 w 4888470"/>
                <a:gd name="connsiteY0" fmla="*/ 2124474 h 4248947"/>
                <a:gd name="connsiteX1" fmla="*/ 1062237 w 4888470"/>
                <a:gd name="connsiteY1" fmla="*/ 1 h 4248947"/>
                <a:gd name="connsiteX2" fmla="*/ 3826233 w 4888470"/>
                <a:gd name="connsiteY2" fmla="*/ 1 h 4248947"/>
                <a:gd name="connsiteX3" fmla="*/ 4888470 w 4888470"/>
                <a:gd name="connsiteY3" fmla="*/ 2124474 h 4248947"/>
                <a:gd name="connsiteX4" fmla="*/ 3826233 w 4888470"/>
                <a:gd name="connsiteY4" fmla="*/ 4248946 h 4248947"/>
                <a:gd name="connsiteX5" fmla="*/ 1062237 w 4888470"/>
                <a:gd name="connsiteY5" fmla="*/ 4248946 h 4248947"/>
                <a:gd name="connsiteX6" fmla="*/ 0 w 4888470"/>
                <a:gd name="connsiteY6" fmla="*/ 2124474 h 4248947"/>
                <a:gd name="connsiteX0" fmla="*/ 0 w 4909016"/>
                <a:gd name="connsiteY0" fmla="*/ 2124473 h 4248945"/>
                <a:gd name="connsiteX1" fmla="*/ 1082783 w 4909016"/>
                <a:gd name="connsiteY1" fmla="*/ 0 h 4248945"/>
                <a:gd name="connsiteX2" fmla="*/ 3846779 w 4909016"/>
                <a:gd name="connsiteY2" fmla="*/ 0 h 4248945"/>
                <a:gd name="connsiteX3" fmla="*/ 4909016 w 4909016"/>
                <a:gd name="connsiteY3" fmla="*/ 2124473 h 4248945"/>
                <a:gd name="connsiteX4" fmla="*/ 3846779 w 4909016"/>
                <a:gd name="connsiteY4" fmla="*/ 4248945 h 4248945"/>
                <a:gd name="connsiteX5" fmla="*/ 1082783 w 4909016"/>
                <a:gd name="connsiteY5" fmla="*/ 4248945 h 4248945"/>
                <a:gd name="connsiteX6" fmla="*/ 0 w 4909016"/>
                <a:gd name="connsiteY6" fmla="*/ 2124473 h 4248945"/>
                <a:gd name="connsiteX0" fmla="*/ 0 w 5001486"/>
                <a:gd name="connsiteY0" fmla="*/ 2124473 h 4248945"/>
                <a:gd name="connsiteX1" fmla="*/ 1082783 w 5001486"/>
                <a:gd name="connsiteY1" fmla="*/ 0 h 4248945"/>
                <a:gd name="connsiteX2" fmla="*/ 3846779 w 5001486"/>
                <a:gd name="connsiteY2" fmla="*/ 0 h 4248945"/>
                <a:gd name="connsiteX3" fmla="*/ 5001486 w 5001486"/>
                <a:gd name="connsiteY3" fmla="*/ 2134747 h 4248945"/>
                <a:gd name="connsiteX4" fmla="*/ 3846779 w 5001486"/>
                <a:gd name="connsiteY4" fmla="*/ 4248945 h 4248945"/>
                <a:gd name="connsiteX5" fmla="*/ 1082783 w 5001486"/>
                <a:gd name="connsiteY5" fmla="*/ 4248945 h 4248945"/>
                <a:gd name="connsiteX6" fmla="*/ 0 w 5001486"/>
                <a:gd name="connsiteY6" fmla="*/ 2124473 h 424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1486" h="4248945">
                  <a:moveTo>
                    <a:pt x="0" y="2124473"/>
                  </a:moveTo>
                  <a:lnTo>
                    <a:pt x="1082783" y="0"/>
                  </a:lnTo>
                  <a:lnTo>
                    <a:pt x="3846779" y="0"/>
                  </a:lnTo>
                  <a:lnTo>
                    <a:pt x="5001486" y="2134747"/>
                  </a:lnTo>
                  <a:lnTo>
                    <a:pt x="3846779" y="4248945"/>
                  </a:lnTo>
                  <a:lnTo>
                    <a:pt x="1082783" y="4248945"/>
                  </a:lnTo>
                  <a:lnTo>
                    <a:pt x="0" y="2124473"/>
                  </a:lnTo>
                  <a:close/>
                </a:path>
              </a:pathLst>
            </a:custGeom>
            <a:solidFill>
              <a:srgbClr val="ECCF3E">
                <a:alpha val="73000"/>
              </a:srgbClr>
            </a:solidFill>
            <a:ln w="2063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solidFill>
                  <a:schemeClr val="lt1">
                    <a:alpha val="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21" name="Hexagon 10">
              <a:extLst>
                <a:ext uri="{FF2B5EF4-FFF2-40B4-BE49-F238E27FC236}">
                  <a16:creationId xmlns:a16="http://schemas.microsoft.com/office/drawing/2014/main" id="{CDF98DAE-E641-4D46-BC56-806AD2605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>
            <a:xfrm rot="5400000">
              <a:off x="493042" y="1704094"/>
              <a:ext cx="4423484" cy="3753569"/>
            </a:xfrm>
            <a:custGeom>
              <a:avLst/>
              <a:gdLst>
                <a:gd name="connsiteX0" fmla="*/ 0 w 4888470"/>
                <a:gd name="connsiteY0" fmla="*/ 2124474 h 4248947"/>
                <a:gd name="connsiteX1" fmla="*/ 1062237 w 4888470"/>
                <a:gd name="connsiteY1" fmla="*/ 1 h 4248947"/>
                <a:gd name="connsiteX2" fmla="*/ 3826233 w 4888470"/>
                <a:gd name="connsiteY2" fmla="*/ 1 h 4248947"/>
                <a:gd name="connsiteX3" fmla="*/ 4888470 w 4888470"/>
                <a:gd name="connsiteY3" fmla="*/ 2124474 h 4248947"/>
                <a:gd name="connsiteX4" fmla="*/ 3826233 w 4888470"/>
                <a:gd name="connsiteY4" fmla="*/ 4248946 h 4248947"/>
                <a:gd name="connsiteX5" fmla="*/ 1062237 w 4888470"/>
                <a:gd name="connsiteY5" fmla="*/ 4248946 h 4248947"/>
                <a:gd name="connsiteX6" fmla="*/ 0 w 4888470"/>
                <a:gd name="connsiteY6" fmla="*/ 2124474 h 4248947"/>
                <a:gd name="connsiteX0" fmla="*/ 0 w 4909016"/>
                <a:gd name="connsiteY0" fmla="*/ 2124473 h 4248945"/>
                <a:gd name="connsiteX1" fmla="*/ 1082783 w 4909016"/>
                <a:gd name="connsiteY1" fmla="*/ 0 h 4248945"/>
                <a:gd name="connsiteX2" fmla="*/ 3846779 w 4909016"/>
                <a:gd name="connsiteY2" fmla="*/ 0 h 4248945"/>
                <a:gd name="connsiteX3" fmla="*/ 4909016 w 4909016"/>
                <a:gd name="connsiteY3" fmla="*/ 2124473 h 4248945"/>
                <a:gd name="connsiteX4" fmla="*/ 3846779 w 4909016"/>
                <a:gd name="connsiteY4" fmla="*/ 4248945 h 4248945"/>
                <a:gd name="connsiteX5" fmla="*/ 1082783 w 4909016"/>
                <a:gd name="connsiteY5" fmla="*/ 4248945 h 4248945"/>
                <a:gd name="connsiteX6" fmla="*/ 0 w 4909016"/>
                <a:gd name="connsiteY6" fmla="*/ 2124473 h 4248945"/>
                <a:gd name="connsiteX0" fmla="*/ 0 w 5001486"/>
                <a:gd name="connsiteY0" fmla="*/ 2124473 h 4248945"/>
                <a:gd name="connsiteX1" fmla="*/ 1082783 w 5001486"/>
                <a:gd name="connsiteY1" fmla="*/ 0 h 4248945"/>
                <a:gd name="connsiteX2" fmla="*/ 3846779 w 5001486"/>
                <a:gd name="connsiteY2" fmla="*/ 0 h 4248945"/>
                <a:gd name="connsiteX3" fmla="*/ 5001486 w 5001486"/>
                <a:gd name="connsiteY3" fmla="*/ 2134747 h 4248945"/>
                <a:gd name="connsiteX4" fmla="*/ 3846779 w 5001486"/>
                <a:gd name="connsiteY4" fmla="*/ 4248945 h 4248945"/>
                <a:gd name="connsiteX5" fmla="*/ 1082783 w 5001486"/>
                <a:gd name="connsiteY5" fmla="*/ 4248945 h 4248945"/>
                <a:gd name="connsiteX6" fmla="*/ 0 w 5001486"/>
                <a:gd name="connsiteY6" fmla="*/ 2124473 h 424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1486" h="4248945">
                  <a:moveTo>
                    <a:pt x="0" y="2124473"/>
                  </a:moveTo>
                  <a:lnTo>
                    <a:pt x="1082783" y="0"/>
                  </a:lnTo>
                  <a:lnTo>
                    <a:pt x="3846779" y="0"/>
                  </a:lnTo>
                  <a:lnTo>
                    <a:pt x="5001486" y="2134747"/>
                  </a:lnTo>
                  <a:lnTo>
                    <a:pt x="3846779" y="4248945"/>
                  </a:lnTo>
                  <a:lnTo>
                    <a:pt x="1082783" y="4248945"/>
                  </a:lnTo>
                  <a:lnTo>
                    <a:pt x="0" y="2124473"/>
                  </a:lnTo>
                  <a:close/>
                </a:path>
              </a:pathLst>
            </a:custGeom>
            <a:solidFill>
              <a:srgbClr val="A2973F">
                <a:alpha val="56000"/>
              </a:srgbClr>
            </a:solidFill>
            <a:ln w="2063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solidFill>
                  <a:schemeClr val="lt1">
                    <a:alpha val="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20" name="Hexagon 10">
              <a:extLst>
                <a:ext uri="{FF2B5EF4-FFF2-40B4-BE49-F238E27FC236}">
                  <a16:creationId xmlns:a16="http://schemas.microsoft.com/office/drawing/2014/main" id="{C3A1C9E8-FDF8-1B47-B4A0-EC17C69C7649}"/>
                </a:ext>
              </a:extLst>
            </p:cNvPr>
            <p:cNvSpPr>
              <a:spLocks/>
            </p:cNvSpPr>
            <p:nvPr userDrawn="1"/>
          </p:nvSpPr>
          <p:spPr>
            <a:xfrm rot="5400000">
              <a:off x="493042" y="1934462"/>
              <a:ext cx="4423484" cy="3753569"/>
            </a:xfrm>
            <a:custGeom>
              <a:avLst/>
              <a:gdLst>
                <a:gd name="connsiteX0" fmla="*/ 0 w 4888470"/>
                <a:gd name="connsiteY0" fmla="*/ 2124474 h 4248947"/>
                <a:gd name="connsiteX1" fmla="*/ 1062237 w 4888470"/>
                <a:gd name="connsiteY1" fmla="*/ 1 h 4248947"/>
                <a:gd name="connsiteX2" fmla="*/ 3826233 w 4888470"/>
                <a:gd name="connsiteY2" fmla="*/ 1 h 4248947"/>
                <a:gd name="connsiteX3" fmla="*/ 4888470 w 4888470"/>
                <a:gd name="connsiteY3" fmla="*/ 2124474 h 4248947"/>
                <a:gd name="connsiteX4" fmla="*/ 3826233 w 4888470"/>
                <a:gd name="connsiteY4" fmla="*/ 4248946 h 4248947"/>
                <a:gd name="connsiteX5" fmla="*/ 1062237 w 4888470"/>
                <a:gd name="connsiteY5" fmla="*/ 4248946 h 4248947"/>
                <a:gd name="connsiteX6" fmla="*/ 0 w 4888470"/>
                <a:gd name="connsiteY6" fmla="*/ 2124474 h 4248947"/>
                <a:gd name="connsiteX0" fmla="*/ 0 w 4909016"/>
                <a:gd name="connsiteY0" fmla="*/ 2124473 h 4248945"/>
                <a:gd name="connsiteX1" fmla="*/ 1082783 w 4909016"/>
                <a:gd name="connsiteY1" fmla="*/ 0 h 4248945"/>
                <a:gd name="connsiteX2" fmla="*/ 3846779 w 4909016"/>
                <a:gd name="connsiteY2" fmla="*/ 0 h 4248945"/>
                <a:gd name="connsiteX3" fmla="*/ 4909016 w 4909016"/>
                <a:gd name="connsiteY3" fmla="*/ 2124473 h 4248945"/>
                <a:gd name="connsiteX4" fmla="*/ 3846779 w 4909016"/>
                <a:gd name="connsiteY4" fmla="*/ 4248945 h 4248945"/>
                <a:gd name="connsiteX5" fmla="*/ 1082783 w 4909016"/>
                <a:gd name="connsiteY5" fmla="*/ 4248945 h 4248945"/>
                <a:gd name="connsiteX6" fmla="*/ 0 w 4909016"/>
                <a:gd name="connsiteY6" fmla="*/ 2124473 h 4248945"/>
                <a:gd name="connsiteX0" fmla="*/ 0 w 5001486"/>
                <a:gd name="connsiteY0" fmla="*/ 2124473 h 4248945"/>
                <a:gd name="connsiteX1" fmla="*/ 1082783 w 5001486"/>
                <a:gd name="connsiteY1" fmla="*/ 0 h 4248945"/>
                <a:gd name="connsiteX2" fmla="*/ 3846779 w 5001486"/>
                <a:gd name="connsiteY2" fmla="*/ 0 h 4248945"/>
                <a:gd name="connsiteX3" fmla="*/ 5001486 w 5001486"/>
                <a:gd name="connsiteY3" fmla="*/ 2134747 h 4248945"/>
                <a:gd name="connsiteX4" fmla="*/ 3846779 w 5001486"/>
                <a:gd name="connsiteY4" fmla="*/ 4248945 h 4248945"/>
                <a:gd name="connsiteX5" fmla="*/ 1082783 w 5001486"/>
                <a:gd name="connsiteY5" fmla="*/ 4248945 h 4248945"/>
                <a:gd name="connsiteX6" fmla="*/ 0 w 5001486"/>
                <a:gd name="connsiteY6" fmla="*/ 2124473 h 424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1486" h="4248945">
                  <a:moveTo>
                    <a:pt x="0" y="2124473"/>
                  </a:moveTo>
                  <a:lnTo>
                    <a:pt x="1082783" y="0"/>
                  </a:lnTo>
                  <a:lnTo>
                    <a:pt x="3846779" y="0"/>
                  </a:lnTo>
                  <a:lnTo>
                    <a:pt x="5001486" y="2134747"/>
                  </a:lnTo>
                  <a:lnTo>
                    <a:pt x="3846779" y="4248945"/>
                  </a:lnTo>
                  <a:lnTo>
                    <a:pt x="1082783" y="4248945"/>
                  </a:lnTo>
                  <a:lnTo>
                    <a:pt x="0" y="2124473"/>
                  </a:lnTo>
                  <a:close/>
                </a:path>
              </a:pathLst>
            </a:custGeom>
            <a:solidFill>
              <a:srgbClr val="54BF9E">
                <a:alpha val="56000"/>
              </a:srgbClr>
            </a:solidFill>
            <a:ln w="2063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solidFill>
                  <a:schemeClr val="lt1">
                    <a:alpha val="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90321" y="2186086"/>
            <a:ext cx="3810386" cy="1180800"/>
          </a:xfrm>
          <a:prstGeom prst="rect">
            <a:avLst/>
          </a:prstGeom>
        </p:spPr>
        <p:txBody>
          <a:bodyPr lIns="180000" rIns="18000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en-GB" sz="2400" b="1" i="0" kern="1200" dirty="0">
                <a:solidFill>
                  <a:srgbClr val="283A51"/>
                </a:solidFill>
                <a:latin typeface="Helvetica Light" panose="020B0403020202020204" pitchFamily="34" charset="0"/>
                <a:ea typeface="ＭＳ Ｐゴシック" charset="0"/>
                <a:cs typeface="Arial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114402" y="3323854"/>
            <a:ext cx="2960486" cy="1803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2400" b="1" i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116098" y="2326263"/>
            <a:ext cx="3634006" cy="2653700"/>
          </a:xfrm>
        </p:spPr>
        <p:txBody>
          <a:bodyPr/>
          <a:lstStyle>
            <a:lvl1pPr>
              <a:defRPr sz="20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 marL="0" indent="0">
              <a:buFontTx/>
              <a:buNone/>
              <a:defRPr b="0" i="0">
                <a:latin typeface="Helvetica Light" panose="020B0403020202020204" pitchFamily="34" charset="0"/>
              </a:defRPr>
            </a:lvl2pPr>
            <a:lvl3pPr marL="180975" indent="-180975">
              <a:buClr>
                <a:schemeClr val="bg2"/>
              </a:buClr>
              <a:buFont typeface="Arial" panose="020B0604020202020204" pitchFamily="34" charset="0"/>
              <a:buChar char="•"/>
              <a:defRPr b="0" i="0">
                <a:latin typeface="Helvetica Light" panose="020B0403020202020204" pitchFamily="34" charset="0"/>
              </a:defRPr>
            </a:lvl3pPr>
            <a:lvl4pPr marL="357188" indent="-176213">
              <a:buFont typeface="Calibri" panose="020F0502020204030204" pitchFamily="34" charset="0"/>
              <a:buChar char="−"/>
              <a:defRPr b="0" i="0">
                <a:latin typeface="Helvetica Light" panose="020B0403020202020204" pitchFamily="34" charset="0"/>
              </a:defRPr>
            </a:lvl4pPr>
            <a:lvl5pPr marL="539750" indent="-182563">
              <a:buClr>
                <a:schemeClr val="tx2"/>
              </a:buClr>
              <a:buFont typeface="Arial" panose="020B0604020202020204" pitchFamily="34" charset="0"/>
              <a:buChar char="»"/>
              <a:defRPr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DB4C4A2-989F-2848-88DD-A97D6A9E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024E42-51EB-1249-9917-152C19881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8402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24B6582-08C9-2746-B18E-D80F6B0A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F75BD6-6233-154E-AC02-B9D839E7D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440000"/>
            <a:ext cx="7920000" cy="41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BD0AFC-E58C-E748-B108-08A2B41AD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99162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9200" y="1440000"/>
            <a:ext cx="2462400" cy="4140000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 marL="357188" indent="-176213">
              <a:defRPr sz="1600" b="0" i="0">
                <a:latin typeface="Helvetica Light" panose="020B0403020202020204" pitchFamily="34" charset="0"/>
              </a:defRPr>
            </a:lvl4pPr>
            <a:lvl5pPr marL="539750" indent="-182563"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352377" y="1440000"/>
            <a:ext cx="2462400" cy="4140000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 marL="357188" indent="-176213">
              <a:defRPr sz="1600" b="0" i="0">
                <a:latin typeface="Helvetica Light" panose="020B0403020202020204" pitchFamily="34" charset="0"/>
              </a:defRPr>
            </a:lvl4pPr>
            <a:lvl5pPr marL="539750" indent="-182563"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062353" y="1440000"/>
            <a:ext cx="2462400" cy="4140000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 marL="357188" indent="-176213">
              <a:defRPr sz="1600" b="0" i="0">
                <a:latin typeface="Helvetica Light" panose="020B0403020202020204" pitchFamily="34" charset="0"/>
              </a:defRPr>
            </a:lvl4pPr>
            <a:lvl5pPr marL="539750" indent="-182563"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3B2BED3-BDA0-0C43-9511-6D28DD99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F48FE-C426-8E40-94D5-98C282103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4998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9200" y="1440002"/>
            <a:ext cx="2462400" cy="1809751"/>
          </a:xfrm>
        </p:spPr>
        <p:txBody>
          <a:bodyPr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  <a:lvl5pPr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340800" y="1440000"/>
            <a:ext cx="2462400" cy="4140000"/>
          </a:xfrm>
        </p:spPr>
        <p:txBody>
          <a:bodyPr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  <a:lvl5pPr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073929" y="1440002"/>
            <a:ext cx="2462400" cy="1809751"/>
          </a:xfrm>
        </p:spPr>
        <p:txBody>
          <a:bodyPr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  <a:lvl5pPr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7"/>
          </p:nvPr>
        </p:nvSpPr>
        <p:spPr>
          <a:xfrm>
            <a:off x="619200" y="3679749"/>
            <a:ext cx="2462400" cy="1910631"/>
          </a:xfrm>
        </p:spPr>
        <p:txBody>
          <a:bodyPr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  <a:lvl5pPr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6073929" y="3679202"/>
            <a:ext cx="2462400" cy="1910631"/>
          </a:xfrm>
        </p:spPr>
        <p:txBody>
          <a:bodyPr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  <a:lvl5pPr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59ED911-FEF8-A741-9E92-77A32F50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5089D9-EF9D-3542-B696-D4941BB24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65830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0" y="255600"/>
            <a:ext cx="8218488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19200" y="1440000"/>
            <a:ext cx="8229600" cy="44195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Line 1">
            <a:extLst>
              <a:ext uri="{FF2B5EF4-FFF2-40B4-BE49-F238E27FC236}">
                <a16:creationId xmlns:a16="http://schemas.microsoft.com/office/drawing/2014/main" id="{D0490640-3455-4F01-B2B8-D34019E815E9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612000" y="1116000"/>
            <a:ext cx="7920000" cy="0"/>
          </a:xfrm>
          <a:prstGeom prst="line">
            <a:avLst/>
          </a:prstGeom>
          <a:noFill/>
          <a:ln w="190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 b="0" i="0" dirty="0"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092144-0368-A44D-977D-DC31F6731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000" y="5760454"/>
            <a:ext cx="2489348" cy="8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1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10" r:id="rId2"/>
    <p:sldLayoutId id="2147483709" r:id="rId3"/>
    <p:sldLayoutId id="2147483690" r:id="rId4"/>
    <p:sldLayoutId id="2147483705" r:id="rId5"/>
    <p:sldLayoutId id="2147483702" r:id="rId6"/>
    <p:sldLayoutId id="2147483703" r:id="rId7"/>
    <p:sldLayoutId id="2147483707" r:id="rId8"/>
    <p:sldLayoutId id="2147483706" r:id="rId9"/>
    <p:sldLayoutId id="2147483695" r:id="rId10"/>
    <p:sldLayoutId id="2147483701" r:id="rId11"/>
  </p:sldLayoutIdLst>
  <p:hf hdr="0" dt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lang="en-US" sz="2800" b="0" i="0" kern="1200" dirty="0">
          <a:solidFill>
            <a:srgbClr val="283A51"/>
          </a:solidFill>
          <a:latin typeface="Helvetica Light" panose="020B0403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tx2"/>
        </a:buClr>
        <a:buFontTx/>
        <a:buNone/>
        <a:tabLst/>
        <a:defRPr lang="en-GB" sz="2400" b="0" i="0" kern="1200" dirty="0" smtClean="0">
          <a:solidFill>
            <a:schemeClr val="accent5"/>
          </a:solidFill>
          <a:latin typeface="Helvetica Light" panose="020B0403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Tx/>
        <a:buFontTx/>
        <a:buNone/>
        <a:tabLst/>
        <a:defRPr lang="en-GB" sz="2000" b="0" i="0" kern="1200" dirty="0" smtClean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80975" indent="-180975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3"/>
        </a:buClr>
        <a:buFont typeface="Arial" panose="020B0604020202020204" pitchFamily="34" charset="0"/>
        <a:buChar char="•"/>
        <a:defRPr lang="en-GB" sz="2000" b="0" i="0" kern="1200" dirty="0" smtClean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357188" indent="-176213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Font typeface="Calibri" panose="020F0502020204030204" pitchFamily="34" charset="0"/>
        <a:buChar char="−"/>
        <a:defRPr lang="en-GB" sz="2000" b="0" i="0" kern="1200" dirty="0" smtClean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539750" indent="-182563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»"/>
        <a:tabLst/>
        <a:defRPr lang="en-US" sz="2000" b="0" i="0" u="none" kern="1200" dirty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hyperlink" Target="https://www.keepingchildrensafe.global/child-safeguarding-audi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hsalliance.org/verify/self-assessment/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hyperlink" Target="https://safeguardingsupporthub.org/documents?f%5b0%5d=filter_by_stages_of_the_safeguarding_journey_this_:76&amp;f%5b1%5d=type_of_document_document_library:4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afeguardingsupporthub.org/journey/culture-and-leadership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6.png"/><Relationship Id="rId7" Type="http://schemas.openxmlformats.org/officeDocument/2006/relationships/image" Target="../media/image50.png"/><Relationship Id="rId2" Type="http://schemas.openxmlformats.org/officeDocument/2006/relationships/hyperlink" Target="https://static1.squarespace.com/static/57ffc65ed482e9b6838607bc/t/5c1a6df3cd836607357e9ebb/1545235956565/Inter-agency+Misconduct+Disclosure+Scheme+FINAL.+Dec+2018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53.svg"/><Relationship Id="rId4" Type="http://schemas.openxmlformats.org/officeDocument/2006/relationships/image" Target="../media/image37.sv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40.png"/><Relationship Id="rId7" Type="http://schemas.openxmlformats.org/officeDocument/2006/relationships/image" Target="../media/image82.png"/><Relationship Id="rId2" Type="http://schemas.openxmlformats.org/officeDocument/2006/relationships/hyperlink" Target="https://safeguardingsupporthub.org/journey/investigation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85.svg"/><Relationship Id="rId4" Type="http://schemas.openxmlformats.org/officeDocument/2006/relationships/image" Target="../media/image41.svg"/><Relationship Id="rId9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veronica@rshub.org.uk" TargetMode="External"/><Relationship Id="rId2" Type="http://schemas.openxmlformats.org/officeDocument/2006/relationships/hyperlink" Target="https://safeguardingsupporthub.org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agencystandingcommittee.org/system/files/3_minimum_operating_standards_mos-psea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13EEA92-6B68-482C-9AD1-9CB13CFC8CAA}"/>
              </a:ext>
            </a:extLst>
          </p:cNvPr>
          <p:cNvSpPr txBox="1">
            <a:spLocks/>
          </p:cNvSpPr>
          <p:nvPr/>
        </p:nvSpPr>
        <p:spPr>
          <a:xfrm>
            <a:off x="995502" y="920765"/>
            <a:ext cx="8148498" cy="2047621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400" b="0" i="0" kern="1200" baseline="0">
                <a:solidFill>
                  <a:schemeClr val="accent3"/>
                </a:solidFill>
                <a:latin typeface="Helvetica Ligh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        ከጥቃት </a:t>
            </a:r>
            <a:r>
              <a:rPr lang="en-GB" dirty="0" err="1"/>
              <a:t>የመጠበቅ</a:t>
            </a:r>
            <a:r>
              <a:rPr lang="en-GB" dirty="0"/>
              <a:t>  </a:t>
            </a:r>
            <a:r>
              <a:rPr lang="en-GB" dirty="0" err="1"/>
              <a:t>ጉዞ</a:t>
            </a:r>
            <a:endParaRPr lang="en-GB" dirty="0"/>
          </a:p>
          <a:p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9A9490-10E6-4862-9E41-FFE642C334D8}"/>
              </a:ext>
            </a:extLst>
          </p:cNvPr>
          <p:cNvSpPr txBox="1">
            <a:spLocks/>
          </p:cNvSpPr>
          <p:nvPr/>
        </p:nvSpPr>
        <p:spPr>
          <a:xfrm>
            <a:off x="373843" y="5055368"/>
            <a:ext cx="7664794" cy="857531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400" b="0" i="0" kern="1200" baseline="0">
                <a:solidFill>
                  <a:schemeClr val="accent3"/>
                </a:solidFill>
                <a:latin typeface="Helvetica Light" panose="020B04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err="1"/>
              <a:t>ስለከጥቃት</a:t>
            </a:r>
            <a:r>
              <a:rPr lang="en-GB" sz="4000" dirty="0"/>
              <a:t> ጥበቃ </a:t>
            </a:r>
            <a:r>
              <a:rPr lang="en-GB" sz="4000" dirty="0" err="1"/>
              <a:t>መግቢያ</a:t>
            </a:r>
            <a:endParaRPr lang="en-GB" sz="4000" dirty="0"/>
          </a:p>
          <a:p>
            <a:endParaRPr lang="en-GB" dirty="0"/>
          </a:p>
        </p:txBody>
      </p:sp>
      <p:pic>
        <p:nvPicPr>
          <p:cNvPr id="3" name="Picture 2" descr="A person standing in front of a crowd  Description automatically generated">
            <a:extLst>
              <a:ext uri="{FF2B5EF4-FFF2-40B4-BE49-F238E27FC236}">
                <a16:creationId xmlns:a16="http://schemas.microsoft.com/office/drawing/2014/main" id="{E10552AA-8B9D-45F1-811E-BEDDCF50DB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0" y="1610666"/>
            <a:ext cx="4572000" cy="304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3FD40A-4F75-44DE-AF87-C5E322955BBC}"/>
              </a:ext>
            </a:extLst>
          </p:cNvPr>
          <p:cNvSpPr txBox="1"/>
          <p:nvPr/>
        </p:nvSpPr>
        <p:spPr>
          <a:xfrm>
            <a:off x="1920240" y="4658666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ምስል</a:t>
            </a:r>
            <a:r>
              <a:rPr lang="en-GB" sz="1200" dirty="0">
                <a:solidFill>
                  <a:srgbClr val="00B050"/>
                </a:solidFill>
              </a:rPr>
              <a:t> </a:t>
            </a:r>
            <a:r>
              <a:rPr lang="en-GB" sz="1200" dirty="0"/>
              <a:t> </a:t>
            </a:r>
            <a:r>
              <a:rPr lang="en-GB" sz="1200" dirty="0" err="1"/>
              <a:t>በግሬስ</a:t>
            </a:r>
            <a:r>
              <a:rPr lang="en-GB" sz="1200" dirty="0"/>
              <a:t> </a:t>
            </a:r>
            <a:r>
              <a:rPr lang="en-GB" sz="1200" dirty="0" err="1"/>
              <a:t>መዲና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3458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010B-B368-4FCB-8ADB-45E8D6FF6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8" y="549275"/>
            <a:ext cx="7341704" cy="74151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am-ET" dirty="0"/>
              <a:t>የጉዞው ሁለተኛ ምዕራፍ </a:t>
            </a:r>
            <a:r>
              <a:rPr lang="en-GB" dirty="0"/>
              <a:t> ...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701279"/>
            <a:ext cx="9144000" cy="3753678"/>
            <a:chOff x="0" y="1701279"/>
            <a:chExt cx="9144000" cy="3753678"/>
          </a:xfrm>
        </p:grpSpPr>
        <p:pic>
          <p:nvPicPr>
            <p:cNvPr id="5" name="Picture 4" descr="Diagram  Description automatically generated">
              <a:extLst>
                <a:ext uri="{FF2B5EF4-FFF2-40B4-BE49-F238E27FC236}">
                  <a16:creationId xmlns:a16="http://schemas.microsoft.com/office/drawing/2014/main" id="{7F5058EF-0918-4864-A603-190F65215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701279"/>
              <a:ext cx="9144000" cy="375367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1732005"/>
              <a:ext cx="3722915" cy="3868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dirty="0">
                  <a:solidFill>
                    <a:srgbClr val="009A40"/>
                  </a:solidFill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የጥቃት</a:t>
              </a:r>
              <a:r>
                <a:rPr lang="en-GB" sz="11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ጥበቃ </a:t>
              </a:r>
              <a:r>
                <a:rPr lang="en-GB" sz="11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ጉዳዮችን</a:t>
              </a:r>
              <a:r>
                <a:rPr lang="en-GB" sz="11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እንዴት </a:t>
              </a:r>
              <a:r>
                <a:rPr lang="en-GB" sz="1100" dirty="0" err="1">
                  <a:solidFill>
                    <a:schemeClr val="tx1">
                      <a:lumMod val="75000"/>
                    </a:schemeClr>
                  </a:solidFill>
                </a:rPr>
                <a:t>መገምገምና</a:t>
              </a:r>
              <a:r>
                <a:rPr lang="en-GB" sz="1100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GB" sz="11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</a:schemeClr>
                  </a:solidFill>
                </a:rPr>
                <a:t>ማቀድ</a:t>
              </a:r>
              <a:r>
                <a:rPr lang="en-GB" sz="1100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</a:schemeClr>
                  </a:solidFill>
                </a:rPr>
                <a:t>እንችላለን</a:t>
              </a:r>
              <a:r>
                <a:rPr lang="en-GB" sz="1100" dirty="0">
                  <a:solidFill>
                    <a:schemeClr val="tx1">
                      <a:lumMod val="75000"/>
                    </a:schemeClr>
                  </a:solidFill>
                </a:rPr>
                <a:t> ? </a:t>
              </a:r>
              <a:r>
                <a:rPr lang="en-GB" sz="700" dirty="0">
                  <a:solidFill>
                    <a:schemeClr val="tx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050" dirty="0">
                <a:solidFill>
                  <a:schemeClr val="tx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74013" y="3578117"/>
              <a:ext cx="1190625" cy="60756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endParaRPr lang="en-GB" sz="1000" dirty="0">
                <a:effectLst/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ከዘርፉ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ደረጃዎች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አንፃር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ግለ-ግምገማ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ማድረግ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247" y="2088130"/>
              <a:ext cx="1190625" cy="60706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tabLst>
                  <a:tab pos="2352675" algn="l"/>
                </a:tabLst>
              </a:pPr>
              <a:r>
                <a:rPr lang="en-GB" sz="1000" kern="12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</a:rPr>
                <a:t>ለተግባራዊነቱ</a:t>
              </a:r>
              <a:r>
                <a:rPr lang="en-GB" sz="1000" kern="12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</a:rPr>
                <a:t> </a:t>
              </a:r>
              <a:r>
                <a:rPr lang="en-GB" sz="1000" kern="12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</a:rPr>
                <a:t>ማቀድ</a:t>
              </a:r>
              <a:r>
                <a:rPr lang="en-GB" sz="1000" kern="12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</a:rPr>
                <a:t> </a:t>
              </a:r>
              <a:endPara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GB" sz="800" kern="1200" dirty="0">
                  <a:solidFill>
                    <a:srgbClr val="009A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solidFill>
                  <a:srgbClr val="009A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71693" y="3392405"/>
              <a:ext cx="1196204" cy="60706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tabLst>
                  <a:tab pos="2352675" algn="l"/>
                </a:tabLst>
              </a:pPr>
              <a:endParaRPr lang="en-GB" sz="1000" kern="1200" dirty="0">
                <a:solidFill>
                  <a:srgbClr val="009A40"/>
                </a:solidFill>
                <a:effectLst/>
                <a:latin typeface="Ebrima" panose="02000000000000000000" pitchFamily="2" charset="0"/>
                <a:ea typeface="Calibri" panose="020F0502020204030204" pitchFamily="34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  <a:tabLst>
                  <a:tab pos="2352675" algn="l"/>
                </a:tabLst>
              </a:pPr>
              <a:r>
                <a:rPr lang="en-GB" sz="1000" kern="12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</a:rPr>
                <a:t>በተቋም</a:t>
              </a:r>
              <a:r>
                <a:rPr lang="en-GB" sz="1000" kern="12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</a:rPr>
                <a:t> </a:t>
              </a:r>
              <a:r>
                <a:rPr lang="en-GB" sz="1000" kern="12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</a:rPr>
                <a:t>ደረጃ</a:t>
              </a:r>
              <a:r>
                <a:rPr lang="en-GB" sz="1000" kern="12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</a:rPr>
                <a:t> </a:t>
              </a:r>
              <a:r>
                <a:rPr lang="en-GB" sz="1000" kern="12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</a:rPr>
                <a:t>ያሉ</a:t>
              </a:r>
              <a:r>
                <a:rPr lang="en-GB" sz="1000" kern="12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</a:rPr>
                <a:t> </a:t>
              </a:r>
              <a:r>
                <a:rPr lang="en-GB" sz="1000" kern="12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</a:rPr>
                <a:t>ስጋቶች</a:t>
              </a:r>
              <a:r>
                <a:rPr lang="en-GB" sz="1000" kern="12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</a:rPr>
                <a:t> </a:t>
              </a:r>
              <a:endPara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C7010302-2592-40BB-B767-76D1B823A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275"/>
            <a:ext cx="9144000" cy="49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2. ከጥቃት  ጥበቃን እንዴት መገምገም </a:t>
            </a:r>
            <a:r>
              <a:rPr lang="en-GB" dirty="0" err="1"/>
              <a:t>እንደሚቻል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815548" y="1592126"/>
            <a:ext cx="6717267" cy="2182161"/>
          </a:xfrm>
        </p:spPr>
        <p:txBody>
          <a:bodyPr>
            <a:normAutofit fontScale="92500"/>
          </a:bodyPr>
          <a:lstStyle/>
          <a:p>
            <a:pPr algn="just"/>
            <a:r>
              <a:rPr lang="am-ET" sz="2100" dirty="0">
                <a:solidFill>
                  <a:srgbClr val="283A51"/>
                </a:solidFill>
              </a:rPr>
              <a:t>ተቋማት</a:t>
            </a:r>
            <a:r>
              <a:rPr lang="en-GB" sz="2100" dirty="0">
                <a:solidFill>
                  <a:srgbClr val="283A51"/>
                </a:solidFill>
              </a:rPr>
              <a:t>  </a:t>
            </a:r>
            <a:r>
              <a:rPr lang="en-GB" sz="2100" dirty="0" err="1">
                <a:solidFill>
                  <a:srgbClr val="283A51"/>
                </a:solidFill>
              </a:rPr>
              <a:t>ራሳቸዉን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በመመልከት</a:t>
            </a:r>
            <a:r>
              <a:rPr lang="en-GB" sz="2100" dirty="0">
                <a:solidFill>
                  <a:srgbClr val="283A51"/>
                </a:solidFill>
              </a:rPr>
              <a:t>/ </a:t>
            </a:r>
            <a:r>
              <a:rPr lang="en-GB" sz="2100" dirty="0" err="1">
                <a:solidFill>
                  <a:srgbClr val="283A51"/>
                </a:solidFill>
              </a:rPr>
              <a:t>ግለ-ግምገማ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በማድረግ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</a:p>
          <a:p>
            <a:pPr algn="just"/>
            <a:r>
              <a:rPr lang="en-GB" sz="2100" dirty="0">
                <a:solidFill>
                  <a:srgbClr val="283A51"/>
                </a:solidFill>
              </a:rPr>
              <a:t> የትኞቹን </a:t>
            </a:r>
            <a:r>
              <a:rPr lang="en-GB" sz="2100" dirty="0" err="1">
                <a:solidFill>
                  <a:srgbClr val="283A51"/>
                </a:solidFill>
              </a:rPr>
              <a:t>ዓለም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አቀፍ</a:t>
            </a:r>
            <a:r>
              <a:rPr lang="en-GB" sz="2100" dirty="0">
                <a:solidFill>
                  <a:srgbClr val="283A51"/>
                </a:solidFill>
              </a:rPr>
              <a:t> የከጥቃት ጥበቃ </a:t>
            </a:r>
            <a:r>
              <a:rPr lang="en-GB" sz="2100" dirty="0" err="1">
                <a:solidFill>
                  <a:srgbClr val="283A51"/>
                </a:solidFill>
              </a:rPr>
              <a:t>መስፈርቶች</a:t>
            </a:r>
            <a:r>
              <a:rPr lang="en-GB" sz="2100" dirty="0">
                <a:solidFill>
                  <a:srgbClr val="283A51"/>
                </a:solidFill>
              </a:rPr>
              <a:t>  </a:t>
            </a:r>
            <a:r>
              <a:rPr lang="en-GB" sz="2100" dirty="0" err="1">
                <a:solidFill>
                  <a:srgbClr val="283A51"/>
                </a:solidFill>
              </a:rPr>
              <a:t>እንዳላሟሉና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እንዳሟሉ</a:t>
            </a:r>
            <a:r>
              <a:rPr lang="en-GB" sz="2100" dirty="0">
                <a:solidFill>
                  <a:srgbClr val="283A51"/>
                </a:solidFill>
              </a:rPr>
              <a:t>  </a:t>
            </a:r>
            <a:r>
              <a:rPr lang="en-GB" sz="2100" dirty="0" err="1">
                <a:solidFill>
                  <a:srgbClr val="283A51"/>
                </a:solidFill>
              </a:rPr>
              <a:t>ለመለየት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ያስችላል</a:t>
            </a:r>
            <a:r>
              <a:rPr lang="en-GB" sz="2100" dirty="0">
                <a:solidFill>
                  <a:srgbClr val="283A51"/>
                </a:solidFill>
              </a:rPr>
              <a:t>  ፡፡</a:t>
            </a:r>
          </a:p>
          <a:p>
            <a:pPr algn="just"/>
            <a:endParaRPr lang="en-GB" sz="2100" dirty="0">
              <a:solidFill>
                <a:srgbClr val="283A51"/>
              </a:solidFill>
            </a:endParaRPr>
          </a:p>
          <a:p>
            <a:pPr algn="just"/>
            <a:r>
              <a:rPr lang="en-GB" sz="2100" dirty="0" err="1">
                <a:solidFill>
                  <a:srgbClr val="283A51"/>
                </a:solidFill>
              </a:rPr>
              <a:t>የጥቃት</a:t>
            </a:r>
            <a:r>
              <a:rPr lang="en-GB" sz="2100" dirty="0">
                <a:solidFill>
                  <a:srgbClr val="283A51"/>
                </a:solidFill>
              </a:rPr>
              <a:t> ጥበቃ </a:t>
            </a:r>
            <a:r>
              <a:rPr lang="en-GB" sz="2100" dirty="0" err="1">
                <a:solidFill>
                  <a:srgbClr val="283A51"/>
                </a:solidFill>
              </a:rPr>
              <a:t>ሂደት</a:t>
            </a:r>
            <a:r>
              <a:rPr lang="en-GB" sz="2100" dirty="0">
                <a:solidFill>
                  <a:srgbClr val="283A51"/>
                </a:solidFill>
              </a:rPr>
              <a:t> ላይ </a:t>
            </a:r>
            <a:r>
              <a:rPr lang="en-GB" sz="2100" dirty="0" err="1">
                <a:solidFill>
                  <a:srgbClr val="283A51"/>
                </a:solidFill>
              </a:rPr>
              <a:t>ያለውን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መሻሻል</a:t>
            </a:r>
            <a:r>
              <a:rPr lang="en-GB" sz="2100" dirty="0">
                <a:solidFill>
                  <a:srgbClr val="283A51"/>
                </a:solidFill>
              </a:rPr>
              <a:t>  </a:t>
            </a:r>
            <a:r>
              <a:rPr lang="en-GB" sz="2100" dirty="0" err="1">
                <a:solidFill>
                  <a:srgbClr val="283A51"/>
                </a:solidFill>
              </a:rPr>
              <a:t>ለመከታተል</a:t>
            </a:r>
            <a:r>
              <a:rPr lang="en-GB" sz="2100" dirty="0">
                <a:solidFill>
                  <a:srgbClr val="283A51"/>
                </a:solidFill>
              </a:rPr>
              <a:t> እና </a:t>
            </a:r>
            <a:r>
              <a:rPr lang="en-GB" sz="2100" dirty="0" err="1">
                <a:solidFill>
                  <a:srgbClr val="283A51"/>
                </a:solidFill>
              </a:rPr>
              <a:t>ለመለካት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እንዲሁም</a:t>
            </a:r>
            <a:r>
              <a:rPr lang="en-GB" sz="2100" dirty="0">
                <a:solidFill>
                  <a:srgbClr val="283A51"/>
                </a:solidFill>
              </a:rPr>
              <a:t>  </a:t>
            </a:r>
            <a:r>
              <a:rPr lang="en-GB" sz="2100" dirty="0" err="1">
                <a:solidFill>
                  <a:srgbClr val="283A51"/>
                </a:solidFill>
              </a:rPr>
              <a:t>እቅዶችን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ለማዘመን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በየጊዜው</a:t>
            </a:r>
            <a:r>
              <a:rPr lang="en-GB" sz="2100" dirty="0">
                <a:solidFill>
                  <a:srgbClr val="283A51"/>
                </a:solidFill>
              </a:rPr>
              <a:t>  </a:t>
            </a:r>
            <a:r>
              <a:rPr lang="en-GB" sz="2100" dirty="0" err="1">
                <a:solidFill>
                  <a:srgbClr val="283A51"/>
                </a:solidFill>
              </a:rPr>
              <a:t>ግለ</a:t>
            </a:r>
            <a:r>
              <a:rPr lang="en-GB" sz="2100" dirty="0">
                <a:solidFill>
                  <a:srgbClr val="283A51"/>
                </a:solidFill>
              </a:rPr>
              <a:t>-ግምገማዎችን </a:t>
            </a:r>
            <a:r>
              <a:rPr lang="en-GB" sz="2100" dirty="0" err="1">
                <a:solidFill>
                  <a:srgbClr val="283A51"/>
                </a:solidFill>
              </a:rPr>
              <a:t>ማካሄድ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ጠቃሚ</a:t>
            </a:r>
            <a:r>
              <a:rPr lang="en-GB" sz="2100" dirty="0">
                <a:solidFill>
                  <a:srgbClr val="283A51"/>
                </a:solidFill>
              </a:rPr>
              <a:t> ነው ፡፡</a:t>
            </a:r>
          </a:p>
          <a:p>
            <a:endParaRPr lang="en-GB" sz="2000" dirty="0">
              <a:solidFill>
                <a:srgbClr val="283A51"/>
              </a:solidFill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11185" y="6231228"/>
            <a:ext cx="2133600" cy="365125"/>
          </a:xfrm>
          <a:prstGeom prst="rect">
            <a:avLst/>
          </a:prstGeom>
        </p:spPr>
        <p:txBody>
          <a:bodyPr vert="horz" lIns="0" tIns="45720" rIns="0" bIns="4572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11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pic>
        <p:nvPicPr>
          <p:cNvPr id="4" name="Graphic 3" descr="Questions">
            <a:extLst>
              <a:ext uri="{FF2B5EF4-FFF2-40B4-BE49-F238E27FC236}">
                <a16:creationId xmlns:a16="http://schemas.microsoft.com/office/drawing/2014/main" id="{6131DB82-9181-4BE0-B9FD-61B50324A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200" y="1562826"/>
            <a:ext cx="914400" cy="914400"/>
          </a:xfrm>
          <a:prstGeom prst="rect">
            <a:avLst/>
          </a:prstGeom>
        </p:spPr>
      </p:pic>
      <p:pic>
        <p:nvPicPr>
          <p:cNvPr id="9" name="Graphic 8" descr="Monthly calendar">
            <a:extLst>
              <a:ext uri="{FF2B5EF4-FFF2-40B4-BE49-F238E27FC236}">
                <a16:creationId xmlns:a16="http://schemas.microsoft.com/office/drawing/2014/main" id="{063C9D64-C89A-4986-B1BF-27672A1E4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185" y="2830587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69DB9-BAFB-4BDC-A365-45188D0D2B38}"/>
              </a:ext>
            </a:extLst>
          </p:cNvPr>
          <p:cNvSpPr txBox="1"/>
          <p:nvPr/>
        </p:nvSpPr>
        <p:spPr>
          <a:xfrm>
            <a:off x="619200" y="4213633"/>
            <a:ext cx="821047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የመተግበሪያ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ስልቶቹ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የሚያካቱት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m-ET" sz="2000" dirty="0">
                <a:solidFill>
                  <a:srgbClr val="FF0000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ቁልፍ የሰብአዊ ድጋፍ ደረጃዎች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የዋና ሰብአዊነት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መደበኛ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ትብብር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ስልቶች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የ</a:t>
            </a:r>
            <a:r>
              <a:rPr lang="am-ET" sz="2000" dirty="0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ሕፃናት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ደህንነት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መጠበቅ  </a:t>
            </a:r>
            <a:r>
              <a:rPr lang="am-ET" sz="2000" dirty="0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ግለ ግምገማ ስልት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።l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83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2.ከጥቃት ጥበቃን  እንዴት </a:t>
            </a:r>
            <a:r>
              <a:rPr lang="en-GB" dirty="0" err="1"/>
              <a:t>ማቀድ</a:t>
            </a:r>
            <a:r>
              <a:rPr lang="en-GB" dirty="0"/>
              <a:t> </a:t>
            </a:r>
            <a:r>
              <a:rPr lang="en-GB" dirty="0" err="1"/>
              <a:t>እንደሚቻል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822611" y="1554061"/>
            <a:ext cx="6757024" cy="418119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352675" algn="l"/>
              </a:tabLst>
            </a:pPr>
            <a:r>
              <a:rPr lang="en-GB" sz="2000" dirty="0">
                <a:solidFill>
                  <a:srgbClr val="283A51"/>
                </a:solidFill>
              </a:rPr>
              <a:t>የከጥቃት ጥበቃ </a:t>
            </a:r>
            <a:r>
              <a:rPr lang="en-GB" sz="2000" dirty="0" err="1">
                <a:solidFill>
                  <a:srgbClr val="283A51"/>
                </a:solidFill>
              </a:rPr>
              <a:t>እርምጃዎችን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በተከታታይ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ለማሻሻል</a:t>
            </a:r>
            <a:r>
              <a:rPr lang="en-GB" sz="2000" dirty="0">
                <a:solidFill>
                  <a:srgbClr val="283A51"/>
                </a:solidFill>
              </a:rPr>
              <a:t> እና </a:t>
            </a:r>
            <a:r>
              <a:rPr lang="en-GB" sz="2000" dirty="0" err="1">
                <a:solidFill>
                  <a:srgbClr val="283A51"/>
                </a:solidFill>
              </a:rPr>
              <a:t>ለማቆየት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ተቋማት</a:t>
            </a:r>
            <a:r>
              <a:rPr lang="en-GB" sz="2000" dirty="0">
                <a:solidFill>
                  <a:srgbClr val="283A51"/>
                </a:solidFill>
              </a:rPr>
              <a:t>   በድርጅታዊ </a:t>
            </a:r>
            <a:r>
              <a:rPr lang="en-GB" sz="2000" dirty="0" err="1">
                <a:solidFill>
                  <a:srgbClr val="283A51"/>
                </a:solidFill>
              </a:rPr>
              <a:t>በተቋማዊ</a:t>
            </a:r>
            <a:r>
              <a:rPr lang="en-GB" sz="2000" dirty="0">
                <a:solidFill>
                  <a:srgbClr val="283A51"/>
                </a:solidFill>
              </a:rPr>
              <a:t> ከጥቃት ጥበቃ  </a:t>
            </a:r>
            <a:r>
              <a:rPr lang="en-GB" sz="2000" dirty="0" err="1">
                <a:solidFill>
                  <a:srgbClr val="283A51"/>
                </a:solidFill>
              </a:rPr>
              <a:t>እቅድ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ተጠቃሚ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ይሆናሉ</a:t>
            </a:r>
            <a:r>
              <a:rPr lang="en-GB" sz="2000" dirty="0">
                <a:solidFill>
                  <a:srgbClr val="283A51"/>
                </a:solidFill>
              </a:rPr>
              <a:t>።</a:t>
            </a:r>
          </a:p>
          <a:p>
            <a:pPr algn="just"/>
            <a:endParaRPr lang="en-GB" sz="2000" dirty="0">
              <a:solidFill>
                <a:srgbClr val="283A51"/>
              </a:solidFill>
            </a:endParaRPr>
          </a:p>
          <a:p>
            <a:pPr algn="just"/>
            <a:r>
              <a:rPr lang="en-GB" sz="2000" dirty="0" err="1">
                <a:solidFill>
                  <a:srgbClr val="283A51"/>
                </a:solidFill>
              </a:rPr>
              <a:t>አንዳንድ</a:t>
            </a:r>
            <a:r>
              <a:rPr lang="en-GB" sz="2000" dirty="0">
                <a:solidFill>
                  <a:srgbClr val="283A51"/>
                </a:solidFill>
              </a:rPr>
              <a:t>  </a:t>
            </a:r>
            <a:r>
              <a:rPr lang="en-GB" sz="2000" dirty="0" err="1">
                <a:solidFill>
                  <a:srgbClr val="283A51"/>
                </a:solidFill>
              </a:rPr>
              <a:t>ተቋማት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ዓለም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አቀፍ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መስፈርቶችን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ለማሟላት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ሲያቅዱ</a:t>
            </a:r>
            <a:r>
              <a:rPr lang="en-GB" sz="2000" dirty="0">
                <a:solidFill>
                  <a:srgbClr val="283A51"/>
                </a:solidFill>
              </a:rPr>
              <a:t>  ፣ </a:t>
            </a:r>
            <a:r>
              <a:rPr lang="en-GB" sz="2000" dirty="0" err="1">
                <a:solidFill>
                  <a:srgbClr val="283A51"/>
                </a:solidFill>
              </a:rPr>
              <a:t>ሌሎች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ደግሞ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በልዩ</a:t>
            </a:r>
            <a:r>
              <a:rPr lang="en-GB" sz="2000" dirty="0">
                <a:solidFill>
                  <a:srgbClr val="283A51"/>
                </a:solidFill>
              </a:rPr>
              <a:t> ልዩ </a:t>
            </a:r>
            <a:r>
              <a:rPr lang="en-GB" sz="2000" dirty="0" err="1">
                <a:solidFill>
                  <a:srgbClr val="283A51"/>
                </a:solidFill>
              </a:rPr>
              <a:t>ንዑስ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የሥራ</a:t>
            </a:r>
            <a:r>
              <a:rPr lang="en-GB" sz="2000" dirty="0">
                <a:solidFill>
                  <a:srgbClr val="283A51"/>
                </a:solidFill>
              </a:rPr>
              <a:t> ክፍሎች ፣ </a:t>
            </a:r>
            <a:r>
              <a:rPr lang="en-GB" sz="2000" dirty="0" err="1">
                <a:solidFill>
                  <a:srgbClr val="283A51"/>
                </a:solidFill>
              </a:rPr>
              <a:t>ቡድኖች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ወይም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አካባቢዎች</a:t>
            </a:r>
            <a:r>
              <a:rPr lang="en-GB" sz="2000" dirty="0">
                <a:solidFill>
                  <a:srgbClr val="283A51"/>
                </a:solidFill>
              </a:rPr>
              <a:t> ውስጥ </a:t>
            </a:r>
            <a:r>
              <a:rPr lang="en-GB" sz="2000" dirty="0" err="1">
                <a:solidFill>
                  <a:srgbClr val="283A51"/>
                </a:solidFill>
              </a:rPr>
              <a:t>የሚስተዋሉ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am-ET" sz="2000" dirty="0">
                <a:solidFill>
                  <a:srgbClr val="283A51"/>
                </a:solidFill>
              </a:rPr>
              <a:t>ስጋቶችን </a:t>
            </a:r>
            <a:r>
              <a:rPr lang="en-GB" sz="2000" dirty="0">
                <a:solidFill>
                  <a:srgbClr val="283A51"/>
                </a:solidFill>
              </a:rPr>
              <a:t>  </a:t>
            </a:r>
            <a:r>
              <a:rPr lang="en-GB" sz="2000" dirty="0" err="1">
                <a:solidFill>
                  <a:srgbClr val="283A51"/>
                </a:solidFill>
              </a:rPr>
              <a:t>መሠረት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አድርገው</a:t>
            </a:r>
            <a:r>
              <a:rPr lang="en-GB" sz="2000" dirty="0">
                <a:solidFill>
                  <a:srgbClr val="283A51"/>
                </a:solidFill>
              </a:rPr>
              <a:t> ያቅዳሉ</a:t>
            </a:r>
          </a:p>
          <a:p>
            <a:pPr algn="just"/>
            <a:endParaRPr lang="en-GB" sz="2000" dirty="0">
              <a:solidFill>
                <a:srgbClr val="283A51"/>
              </a:solidFill>
            </a:endParaRPr>
          </a:p>
          <a:p>
            <a:pPr algn="just"/>
            <a:r>
              <a:rPr lang="en-GB" sz="2000" dirty="0">
                <a:solidFill>
                  <a:srgbClr val="283A51"/>
                </a:solidFill>
              </a:rPr>
              <a:t>የከጥቃት ጥበቃ </a:t>
            </a:r>
            <a:r>
              <a:rPr lang="en-GB" sz="2000" dirty="0" err="1">
                <a:solidFill>
                  <a:srgbClr val="283A51"/>
                </a:solidFill>
              </a:rPr>
              <a:t>እቅዶችን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ለመተግበር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በግልጽ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በጀት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መመደብ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አስፈላጊ</a:t>
            </a:r>
            <a:r>
              <a:rPr lang="en-GB" sz="2000" dirty="0">
                <a:solidFill>
                  <a:srgbClr val="283A51"/>
                </a:solidFill>
              </a:rPr>
              <a:t> ነው ።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12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pic>
        <p:nvPicPr>
          <p:cNvPr id="4" name="Graphic 3" descr="Puzzle pieces">
            <a:extLst>
              <a:ext uri="{FF2B5EF4-FFF2-40B4-BE49-F238E27FC236}">
                <a16:creationId xmlns:a16="http://schemas.microsoft.com/office/drawing/2014/main" id="{0E59D970-7237-4C5E-8D1C-B206E401E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122" y="2799664"/>
            <a:ext cx="1050574" cy="1050574"/>
          </a:xfrm>
          <a:prstGeom prst="rect">
            <a:avLst/>
          </a:prstGeom>
        </p:spPr>
      </p:pic>
      <p:pic>
        <p:nvPicPr>
          <p:cNvPr id="10" name="Graphic 9" descr="Orange">
            <a:extLst>
              <a:ext uri="{FF2B5EF4-FFF2-40B4-BE49-F238E27FC236}">
                <a16:creationId xmlns:a16="http://schemas.microsoft.com/office/drawing/2014/main" id="{92D5F1C7-BBC2-4894-B688-CB1EF43F4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200" y="1554061"/>
            <a:ext cx="914400" cy="914400"/>
          </a:xfrm>
          <a:prstGeom prst="rect">
            <a:avLst/>
          </a:prstGeom>
        </p:spPr>
      </p:pic>
      <p:pic>
        <p:nvPicPr>
          <p:cNvPr id="12" name="Graphic 11" descr="Coins">
            <a:extLst>
              <a:ext uri="{FF2B5EF4-FFF2-40B4-BE49-F238E27FC236}">
                <a16:creationId xmlns:a16="http://schemas.microsoft.com/office/drawing/2014/main" id="{A9C4572F-8E4D-41DC-87D0-6A700048C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209" y="43213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6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352675" algn="l"/>
              </a:tabLst>
            </a:pPr>
            <a:r>
              <a:rPr lang="en-GB" dirty="0" err="1"/>
              <a:t>ተቋማዊ</a:t>
            </a:r>
            <a:r>
              <a:rPr lang="en-GB" dirty="0"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/>
              <a:t>ከጥቃት ጥበቃ </a:t>
            </a:r>
            <a:r>
              <a:rPr lang="am-ET" dirty="0"/>
              <a:t>ስጋቶች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0" y="1440000"/>
            <a:ext cx="7921625" cy="1053818"/>
          </a:xfrm>
        </p:spPr>
        <p:txBody>
          <a:bodyPr>
            <a:normAutofit/>
          </a:bodyPr>
          <a:lstStyle/>
          <a:p>
            <a:pPr algn="just"/>
            <a:r>
              <a:rPr lang="en-GB" sz="1800" dirty="0">
                <a:solidFill>
                  <a:srgbClr val="283A51"/>
                </a:solidFill>
              </a:rPr>
              <a:t>ከጥቃት ጥበቃ እና </a:t>
            </a:r>
            <a:r>
              <a:rPr lang="en-GB" sz="1800" dirty="0" err="1">
                <a:solidFill>
                  <a:srgbClr val="283A51"/>
                </a:solidFill>
              </a:rPr>
              <a:t>ወሲባዊ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ብዝበዛ</a:t>
            </a:r>
            <a:r>
              <a:rPr lang="en-GB" sz="1800" dirty="0">
                <a:solidFill>
                  <a:srgbClr val="283A51"/>
                </a:solidFill>
              </a:rPr>
              <a:t> ፣ </a:t>
            </a:r>
            <a:r>
              <a:rPr lang="en-GB" sz="1800" dirty="0" err="1">
                <a:solidFill>
                  <a:srgbClr val="283A51"/>
                </a:solidFill>
              </a:rPr>
              <a:t>ጥቃት</a:t>
            </a:r>
            <a:r>
              <a:rPr lang="en-GB" sz="1800" dirty="0">
                <a:solidFill>
                  <a:srgbClr val="283A51"/>
                </a:solidFill>
              </a:rPr>
              <a:t> እና </a:t>
            </a:r>
            <a:r>
              <a:rPr lang="en-GB" sz="1800" dirty="0" err="1">
                <a:solidFill>
                  <a:srgbClr val="283A51"/>
                </a:solidFill>
              </a:rPr>
              <a:t>ወሲባዊ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ትንኮሳ</a:t>
            </a:r>
            <a:r>
              <a:rPr lang="en-GB" sz="1800" dirty="0">
                <a:solidFill>
                  <a:srgbClr val="283A51"/>
                </a:solidFill>
              </a:rPr>
              <a:t> (SEAH) </a:t>
            </a:r>
            <a:r>
              <a:rPr lang="en-GB" sz="1800" dirty="0" err="1">
                <a:solidFill>
                  <a:srgbClr val="283A51"/>
                </a:solidFill>
              </a:rPr>
              <a:t>ጋር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የተያያዙ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ተቋማዊ</a:t>
            </a:r>
            <a:r>
              <a:rPr lang="en-GB" sz="1800" dirty="0">
                <a:solidFill>
                  <a:srgbClr val="009A40"/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አደጋዎች</a:t>
            </a:r>
            <a:r>
              <a:rPr lang="en-GB" sz="1800" dirty="0">
                <a:solidFill>
                  <a:srgbClr val="283A51"/>
                </a:solidFill>
              </a:rPr>
              <a:t> ፣ </a:t>
            </a:r>
            <a:r>
              <a:rPr lang="am-ET" sz="1800" dirty="0">
                <a:solidFill>
                  <a:srgbClr val="283A51"/>
                </a:solidFill>
              </a:rPr>
              <a:t>ተቋሙ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በምን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መልኩ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እንደተዋቀረ</a:t>
            </a:r>
            <a:r>
              <a:rPr lang="en-GB" sz="1800" dirty="0">
                <a:solidFill>
                  <a:srgbClr val="283A51"/>
                </a:solidFill>
              </a:rPr>
              <a:t> ፣ </a:t>
            </a:r>
            <a:r>
              <a:rPr lang="en-GB" sz="1800" dirty="0" err="1">
                <a:solidFill>
                  <a:srgbClr val="283A51"/>
                </a:solidFill>
              </a:rPr>
              <a:t>የመርሐግብሮቹ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ትኩረት</a:t>
            </a:r>
            <a:r>
              <a:rPr lang="en-GB" sz="1800" dirty="0">
                <a:solidFill>
                  <a:srgbClr val="283A51"/>
                </a:solidFill>
              </a:rPr>
              <a:t> እና </a:t>
            </a:r>
            <a:r>
              <a:rPr lang="en-GB" sz="1800" dirty="0" err="1">
                <a:solidFill>
                  <a:srgbClr val="283A51"/>
                </a:solidFill>
              </a:rPr>
              <a:t>የአሰራሩ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መንገድ</a:t>
            </a:r>
            <a:r>
              <a:rPr lang="en-GB" sz="1800" dirty="0">
                <a:solidFill>
                  <a:srgbClr val="283A51"/>
                </a:solidFill>
              </a:rPr>
              <a:t> ላይ  </a:t>
            </a:r>
            <a:r>
              <a:rPr lang="am-ET" sz="1800" dirty="0">
                <a:solidFill>
                  <a:srgbClr val="283A51"/>
                </a:solidFill>
              </a:rPr>
              <a:t>የሚመረኮዝ </a:t>
            </a:r>
            <a:r>
              <a:rPr lang="en-GB" sz="1800" dirty="0">
                <a:solidFill>
                  <a:srgbClr val="283A51"/>
                </a:solidFill>
              </a:rPr>
              <a:t>ነው ።</a:t>
            </a:r>
          </a:p>
          <a:p>
            <a:pPr algn="just"/>
            <a:endParaRPr lang="en-GB" sz="2000" dirty="0">
              <a:solidFill>
                <a:srgbClr val="283A5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31230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13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pic>
        <p:nvPicPr>
          <p:cNvPr id="4" name="Picture 3" descr="A person posing for the camera  Description automatically generated">
            <a:extLst>
              <a:ext uri="{FF2B5EF4-FFF2-40B4-BE49-F238E27FC236}">
                <a16:creationId xmlns:a16="http://schemas.microsoft.com/office/drawing/2014/main" id="{47A47A12-0E4F-4A84-A599-3E624EA0D4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05" y="2676698"/>
            <a:ext cx="4353791" cy="2902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8D4AD-A4DE-4E57-8649-5C169E5D5B7D}"/>
              </a:ext>
            </a:extLst>
          </p:cNvPr>
          <p:cNvSpPr txBox="1"/>
          <p:nvPr/>
        </p:nvSpPr>
        <p:spPr>
          <a:xfrm>
            <a:off x="5104014" y="2493819"/>
            <a:ext cx="357615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ለምሳሌ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ተቋማዊ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አደጋዎች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ስጋቶች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ሊመጡ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የሚችሉት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በሚከተሉት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ሁኔታዎች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ሊሆን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ይችላል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ሠራተኞች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በሚኖሩበት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ማህበረሰብ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ውስጥ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ሲሰሩና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ሲኖሩ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ወይም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ሠራተኞች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ከሥራቸው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ውጭ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ከሌሎች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የማኅበረሰብ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አባላት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ጋር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ግንኙነት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በሚፈጥሩበት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ወቅት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።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በአስቸኳይ የአደጋ ጊዜ 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በርካታ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ሠራተኞችና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በጎ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ፈቃደኛ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ሠራተኞችን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በፍጥነት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መልምሎ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ማሠልጠን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ሲያስፈልጋቸዉ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።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C2FE0-9CA8-41E9-BC77-08893D8DA890}"/>
              </a:ext>
            </a:extLst>
          </p:cNvPr>
          <p:cNvSpPr txBox="1"/>
          <p:nvPr/>
        </p:nvSpPr>
        <p:spPr>
          <a:xfrm>
            <a:off x="623805" y="5579225"/>
            <a:ext cx="32998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ምስል </a:t>
            </a:r>
            <a:r>
              <a:rPr lang="en-GB" sz="1200" dirty="0" err="1"/>
              <a:t>በሰባስቲያን</a:t>
            </a:r>
            <a:r>
              <a:rPr lang="en-GB" sz="1200" dirty="0"/>
              <a:t> </a:t>
            </a:r>
            <a:r>
              <a:rPr lang="en-GB" sz="1200" dirty="0" err="1"/>
              <a:t>ዴልጋዶ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3796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 err="1"/>
              <a:t>ተቋማዊ</a:t>
            </a:r>
            <a:r>
              <a:rPr lang="en-GB" dirty="0"/>
              <a:t> ከጥቃት ጥበቃ </a:t>
            </a:r>
            <a:r>
              <a:rPr lang="en-GB" dirty="0" err="1"/>
              <a:t>አደጋዎች</a:t>
            </a:r>
            <a:r>
              <a:rPr lang="en-GB" dirty="0"/>
              <a:t> </a:t>
            </a:r>
            <a:r>
              <a:rPr lang="am-ET" dirty="0"/>
              <a:t>ስጋቶች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392" y="6276518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14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D2D33-9617-48F4-9E46-111982141102}"/>
              </a:ext>
            </a:extLst>
          </p:cNvPr>
          <p:cNvSpPr txBox="1"/>
          <p:nvPr/>
        </p:nvSpPr>
        <p:spPr>
          <a:xfrm>
            <a:off x="1533600" y="1574207"/>
            <a:ext cx="697429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ተቋማት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በሁሉም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የድርጅቱ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ቦታና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እንቅስቃሴዎች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ላይ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ወሲባዊ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ብዝበዛ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ትንኮሳን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(SEAH) 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ለይቶ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ማወቅ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ማስተዳደር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አለባቸው።</a:t>
            </a:r>
          </a:p>
          <a:p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ተቋማት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የስጋት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  </a:t>
            </a:r>
            <a:r>
              <a:rPr lang="am-ET" sz="2000" dirty="0">
                <a:solidFill>
                  <a:srgbClr val="283A51"/>
                </a:solidFill>
                <a:latin typeface="Helvetica Light" panose="020B0403020202020204"/>
              </a:rPr>
              <a:t>ልየታዎችን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ለማካሄድ እና የ SEAH  </a:t>
            </a:r>
            <a:r>
              <a:rPr lang="am-ET" sz="2000" dirty="0">
                <a:solidFill>
                  <a:srgbClr val="283A51"/>
                </a:solidFill>
                <a:latin typeface="Helvetica Light" panose="020B0403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ስጋቶችን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ለመቆጣጠር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አሁን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ያሉትን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የመተግበሪያ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ስልቶችን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 እና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አቀራረቦችን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መጠቀም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ይችላሉ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።</a:t>
            </a:r>
          </a:p>
          <a:p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pPr algn="just"/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pPr algn="just"/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sz="2000" dirty="0">
                <a:solidFill>
                  <a:srgbClr val="283A51"/>
                </a:solidFill>
                <a:latin typeface="Helvetica Light" panose="020B0403020202020204"/>
              </a:rPr>
              <a:t>ተቋማት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በዳይሬክተሮች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ቦርድ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am-ET" sz="2000" dirty="0">
                <a:solidFill>
                  <a:srgbClr val="283A51"/>
                </a:solidFill>
                <a:latin typeface="Helvetica Light" panose="020B0403020202020204"/>
              </a:rPr>
              <a:t>የባላደራ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ቦርድ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ወይም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በሌሎች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የአስተዳደር እና የአስተዳደር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መዋቅሮች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በመደበኛነት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በሚቆጣጠሩት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የስጋት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መዝገብ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ውስጥ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ዋና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ዋና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የ SEAH (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ወሲባዊ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ብዝበዛ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ትንኮሳ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) አደጋዎችን እና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ድርጊቶችን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ዝርዝር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መለየት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አለባቸዉ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፡፡ </a:t>
            </a:r>
          </a:p>
        </p:txBody>
      </p:sp>
      <p:pic>
        <p:nvPicPr>
          <p:cNvPr id="4" name="Graphic 3" descr="Orange">
            <a:extLst>
              <a:ext uri="{FF2B5EF4-FFF2-40B4-BE49-F238E27FC236}">
                <a16:creationId xmlns:a16="http://schemas.microsoft.com/office/drawing/2014/main" id="{04BB23CD-EADA-4EAF-B64E-DEA101E53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200" y="1524596"/>
            <a:ext cx="914400" cy="914400"/>
          </a:xfrm>
          <a:prstGeom prst="rect">
            <a:avLst/>
          </a:prstGeom>
        </p:spPr>
      </p:pic>
      <p:pic>
        <p:nvPicPr>
          <p:cNvPr id="9" name="Graphic 8" descr="Wrench">
            <a:extLst>
              <a:ext uri="{FF2B5EF4-FFF2-40B4-BE49-F238E27FC236}">
                <a16:creationId xmlns:a16="http://schemas.microsoft.com/office/drawing/2014/main" id="{CE02F889-528F-45C0-8ABD-635DF6443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9392" y="3030004"/>
            <a:ext cx="797991" cy="797991"/>
          </a:xfrm>
          <a:prstGeom prst="rect">
            <a:avLst/>
          </a:prstGeom>
        </p:spPr>
      </p:pic>
      <p:pic>
        <p:nvPicPr>
          <p:cNvPr id="13" name="Graphic 12" descr="Clipboard">
            <a:extLst>
              <a:ext uri="{FF2B5EF4-FFF2-40B4-BE49-F238E27FC236}">
                <a16:creationId xmlns:a16="http://schemas.microsoft.com/office/drawing/2014/main" id="{B518F4A4-30C4-479F-8132-3B35820EC9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1188" y="42871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6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010B-B368-4FCB-8ADB-45E8D6FF6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/>
              <a:t>የጉዞው</a:t>
            </a:r>
            <a:r>
              <a:rPr lang="en-GB" dirty="0"/>
              <a:t> </a:t>
            </a:r>
            <a:r>
              <a:rPr lang="en-GB" dirty="0" err="1"/>
              <a:t>ሦስተኛው</a:t>
            </a:r>
            <a:r>
              <a:rPr lang="en-GB" dirty="0"/>
              <a:t> </a:t>
            </a:r>
            <a:r>
              <a:rPr lang="en-GB" dirty="0" err="1"/>
              <a:t>ምዕራፍ</a:t>
            </a:r>
            <a:r>
              <a:rPr lang="en-GB" dirty="0"/>
              <a:t> ...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1616085"/>
            <a:ext cx="9144000" cy="3755650"/>
            <a:chOff x="0" y="1765900"/>
            <a:chExt cx="9144000" cy="3755650"/>
          </a:xfrm>
        </p:grpSpPr>
        <p:pic>
          <p:nvPicPr>
            <p:cNvPr id="5" name="Picture 4" descr="Diagram  Description automatically generated">
              <a:extLst>
                <a:ext uri="{FF2B5EF4-FFF2-40B4-BE49-F238E27FC236}">
                  <a16:creationId xmlns:a16="http://schemas.microsoft.com/office/drawing/2014/main" id="{8CCFD238-4946-4D03-AA6C-A98EC2CD7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781124"/>
              <a:ext cx="9144000" cy="374042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49542" y="1765900"/>
              <a:ext cx="3142298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5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የከጥቃት ጥበቃን </a:t>
              </a:r>
              <a:r>
                <a:rPr lang="en-GB" sz="105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ለማከናወን</a:t>
              </a:r>
              <a:r>
                <a:rPr lang="en-GB" sz="105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ምን </a:t>
              </a:r>
              <a:r>
                <a:rPr lang="en-GB" sz="105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ማሟላት</a:t>
              </a:r>
              <a:r>
                <a:rPr lang="en-GB" sz="105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05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ያስፈልገናል</a:t>
              </a:r>
              <a:r>
                <a:rPr lang="en-GB" sz="105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GB" sz="14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9542" y="3602352"/>
              <a:ext cx="1041944" cy="394883"/>
            </a:xfrm>
            <a:prstGeom prst="rect">
              <a:avLst/>
            </a:prstGeom>
            <a:solidFill>
              <a:srgbClr val="009A4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endParaRPr lang="en-GB" sz="1000" dirty="0">
                <a:solidFill>
                  <a:srgbClr val="00B050"/>
                </a:solidFill>
                <a:effectLst/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r>
                <a:rPr lang="en-GB" sz="1000" dirty="0" err="1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ተቋማዊ</a:t>
              </a:r>
              <a:r>
                <a:rPr lang="en-GB" sz="10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ደረጃዎች </a:t>
              </a:r>
              <a:endParaRPr lang="en-GB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GB" sz="7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54926" y="4270466"/>
              <a:ext cx="1045028" cy="381000"/>
            </a:xfrm>
            <a:prstGeom prst="rect">
              <a:avLst/>
            </a:prstGeom>
            <a:solidFill>
              <a:srgbClr val="009A4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endParaRPr lang="en-GB" sz="800" dirty="0">
                <a:solidFill>
                  <a:schemeClr val="bg1"/>
                </a:solidFill>
                <a:effectLst/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r>
                <a:rPr lang="en-GB" sz="10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የአሰራር  </a:t>
              </a:r>
              <a:r>
                <a:rPr lang="en-GB" sz="1000" dirty="0" err="1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ባህል</a:t>
              </a:r>
              <a:r>
                <a:rPr lang="en-GB" sz="10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እና አመራር </a:t>
              </a:r>
              <a:endPara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GB" sz="5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20835" y="3150595"/>
              <a:ext cx="1045028" cy="381000"/>
            </a:xfrm>
            <a:prstGeom prst="rect">
              <a:avLst/>
            </a:prstGeom>
            <a:solidFill>
              <a:srgbClr val="009A4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r>
                <a:rPr lang="am-ET" sz="1000" dirty="0">
                  <a:solidFill>
                    <a:schemeClr val="bg1"/>
                  </a:solidFill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ፓሊሲና የአሰራር ሂደቶች </a:t>
              </a:r>
              <a:r>
                <a:rPr lang="en-GB" sz="6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00252" y="2271455"/>
              <a:ext cx="1045028" cy="381000"/>
            </a:xfrm>
            <a:prstGeom prst="rect">
              <a:avLst/>
            </a:prstGeom>
            <a:solidFill>
              <a:srgbClr val="009A4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r>
                <a:rPr lang="am-ET" sz="900" dirty="0">
                  <a:solidFill>
                    <a:schemeClr val="bg1"/>
                  </a:solidFill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መልካም አስተዳደር እና ተጠያቂነት </a:t>
              </a:r>
              <a:endParaRPr lang="en-GB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26972" y="4270466"/>
              <a:ext cx="1045028" cy="288471"/>
            </a:xfrm>
            <a:prstGeom prst="rect">
              <a:avLst/>
            </a:prstGeom>
            <a:solidFill>
              <a:srgbClr val="009A4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</a:rPr>
                <a:t>  </a:t>
              </a:r>
              <a:r>
                <a:rPr lang="en-GB" sz="1000" dirty="0" err="1">
                  <a:solidFill>
                    <a:schemeClr val="bg1"/>
                  </a:solidFill>
                </a:rPr>
                <a:t>የሰው</a:t>
              </a:r>
              <a:r>
                <a:rPr lang="en-GB" sz="1000" dirty="0">
                  <a:solidFill>
                    <a:schemeClr val="bg1"/>
                  </a:solidFill>
                </a:rPr>
                <a:t> </a:t>
              </a:r>
              <a:r>
                <a:rPr lang="en-GB" sz="1000" dirty="0" err="1">
                  <a:solidFill>
                    <a:schemeClr val="bg1"/>
                  </a:solidFill>
                </a:rPr>
                <a:t>ኃይል</a:t>
              </a:r>
              <a:r>
                <a:rPr lang="en-GB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90458" y="4162966"/>
              <a:ext cx="1045028" cy="381000"/>
            </a:xfrm>
            <a:prstGeom prst="rect">
              <a:avLst/>
            </a:prstGeom>
            <a:solidFill>
              <a:srgbClr val="009A4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r>
                <a:rPr lang="am-ET" sz="1000" dirty="0">
                  <a:solidFill>
                    <a:schemeClr val="bg1"/>
                  </a:solidFill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ደህንነቱ የተጠበቀ መርሐግብር </a:t>
              </a:r>
              <a:endParaRPr lang="en-GB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73635" y="3006201"/>
              <a:ext cx="1040674" cy="358361"/>
            </a:xfrm>
            <a:prstGeom prst="rect">
              <a:avLst/>
            </a:prstGeom>
            <a:solidFill>
              <a:srgbClr val="009A4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endParaRPr lang="en-GB" sz="1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r>
                <a:rPr lang="en-GB" sz="10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ሚዲያ እና </a:t>
              </a:r>
              <a:r>
                <a:rPr lang="en-GB" sz="1000" dirty="0" err="1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ተግባቦት</a:t>
              </a:r>
              <a:r>
                <a:rPr lang="en-GB" sz="10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endParaRPr lang="en-GB" sz="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35486" y="2351050"/>
              <a:ext cx="1040674" cy="253100"/>
            </a:xfrm>
            <a:prstGeom prst="rect">
              <a:avLst/>
            </a:prstGeom>
            <a:solidFill>
              <a:srgbClr val="009A4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00" dirty="0"/>
            </a:p>
            <a:p>
              <a:r>
                <a:rPr lang="en-GB" sz="900" dirty="0" err="1">
                  <a:solidFill>
                    <a:schemeClr val="bg1"/>
                  </a:solidFill>
                </a:rPr>
                <a:t>ግብዓት</a:t>
              </a:r>
              <a:r>
                <a:rPr lang="en-GB" sz="900" dirty="0">
                  <a:solidFill>
                    <a:schemeClr val="bg1"/>
                  </a:solidFill>
                </a:rPr>
                <a:t>  </a:t>
              </a:r>
              <a:r>
                <a:rPr lang="en-GB" sz="900" dirty="0" err="1">
                  <a:solidFill>
                    <a:schemeClr val="bg1"/>
                  </a:solidFill>
                </a:rPr>
                <a:t>ማሰባሰብ</a:t>
              </a:r>
              <a:r>
                <a:rPr lang="en-GB" sz="90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endParaRPr lang="en-GB" sz="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92140" y="2947088"/>
              <a:ext cx="1040674" cy="253100"/>
            </a:xfrm>
            <a:prstGeom prst="rect">
              <a:avLst/>
            </a:prstGeom>
            <a:solidFill>
              <a:srgbClr val="009A4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00" dirty="0"/>
            </a:p>
            <a:p>
              <a:r>
                <a:rPr lang="en-GB" sz="1000" dirty="0" err="1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ተቋማዊ</a:t>
              </a:r>
              <a:r>
                <a:rPr lang="en-GB" sz="10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  <a:r>
                <a:rPr lang="am-ET" sz="10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አጋርነት </a:t>
              </a:r>
              <a:r>
                <a:rPr lang="en-GB" sz="10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endParaRPr lang="en-GB" sz="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53944" y="4311727"/>
              <a:ext cx="1110933" cy="567741"/>
            </a:xfrm>
            <a:prstGeom prst="rect">
              <a:avLst/>
            </a:prstGeom>
            <a:solidFill>
              <a:srgbClr val="009A4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00" dirty="0"/>
            </a:p>
            <a:p>
              <a:pPr algn="ctr"/>
              <a:r>
                <a:rPr lang="en-GB" sz="1050" dirty="0">
                  <a:solidFill>
                    <a:schemeClr val="bg1"/>
                  </a:solidFill>
                </a:rPr>
                <a:t>የመረጃ እና </a:t>
              </a:r>
              <a:r>
                <a:rPr lang="en-GB" sz="1050" dirty="0" err="1">
                  <a:solidFill>
                    <a:schemeClr val="bg1"/>
                  </a:solidFill>
                </a:rPr>
                <a:t>የተግባቦት</a:t>
              </a:r>
              <a:r>
                <a:rPr lang="en-GB" sz="1050" dirty="0">
                  <a:solidFill>
                    <a:schemeClr val="bg1"/>
                  </a:solidFill>
                </a:rPr>
                <a:t> ቴክኖሎጂ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352675" algn="l"/>
                </a:tabLst>
              </a:pPr>
              <a:endParaRPr lang="en-GB" sz="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81553" y="3016494"/>
              <a:ext cx="1123405" cy="599521"/>
            </a:xfrm>
            <a:prstGeom prst="rect">
              <a:avLst/>
            </a:prstGeom>
            <a:solidFill>
              <a:srgbClr val="009A4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የከጥቃት ጥበቃ </a:t>
              </a:r>
              <a:r>
                <a:rPr lang="en-GB" sz="900" dirty="0" err="1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ተግባቦት</a:t>
              </a:r>
              <a:r>
                <a:rPr lang="en-GB" sz="9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፣ </a:t>
              </a:r>
              <a:r>
                <a:rPr lang="en-GB" sz="900" dirty="0" err="1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መማማር</a:t>
              </a:r>
              <a:r>
                <a:rPr lang="en-GB" sz="9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እና </a:t>
              </a:r>
              <a:r>
                <a:rPr lang="en-GB" sz="900" dirty="0" err="1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መሻሻል</a:t>
              </a:r>
              <a:r>
                <a:rPr lang="en-GB" sz="9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</a:p>
          </p:txBody>
        </p:sp>
      </p:grp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FD9180-69F5-42A7-9ADB-8D87508F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677"/>
            <a:ext cx="9144000" cy="48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1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90" y="725240"/>
            <a:ext cx="8728755" cy="691200"/>
          </a:xfrm>
        </p:spPr>
        <p:txBody>
          <a:bodyPr/>
          <a:lstStyle/>
          <a:p>
            <a:r>
              <a:rPr lang="en-GB" sz="2400" dirty="0">
                <a:ea typeface="+mn-ea"/>
                <a:cs typeface="+mn-cs"/>
              </a:rPr>
              <a:t>የከጥቃት ጥበቃን </a:t>
            </a:r>
            <a:r>
              <a:rPr lang="en-GB" sz="2400" dirty="0" err="1">
                <a:ea typeface="+mn-ea"/>
                <a:cs typeface="+mn-cs"/>
              </a:rPr>
              <a:t>ለማከናወን</a:t>
            </a:r>
            <a:r>
              <a:rPr lang="en-GB" sz="2400" dirty="0">
                <a:ea typeface="+mn-ea"/>
                <a:cs typeface="+mn-cs"/>
              </a:rPr>
              <a:t>  ምን </a:t>
            </a:r>
            <a:r>
              <a:rPr lang="en-GB" sz="2400" dirty="0" err="1">
                <a:ea typeface="+mn-ea"/>
                <a:cs typeface="+mn-cs"/>
              </a:rPr>
              <a:t>ማሟላት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ያስፈልገናል</a:t>
            </a:r>
            <a:r>
              <a:rPr lang="en-GB" sz="2400" dirty="0">
                <a:ea typeface="+mn-ea"/>
                <a:cs typeface="+mn-cs"/>
              </a:rPr>
              <a:t>?</a:t>
            </a:r>
            <a:br>
              <a:rPr lang="en-GB" sz="2400" dirty="0">
                <a:ea typeface="+mn-ea"/>
                <a:cs typeface="+mn-cs"/>
              </a:rPr>
            </a:br>
            <a:r>
              <a:rPr lang="en-GB" dirty="0">
                <a:solidFill>
                  <a:srgbClr val="009A40"/>
                </a:solidFill>
              </a:rPr>
              <a:t>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0" y="1440000"/>
            <a:ext cx="7921625" cy="587583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ተቋማዊ</a:t>
            </a:r>
            <a:r>
              <a:rPr lang="en-GB" dirty="0">
                <a:solidFill>
                  <a:srgbClr val="283A51"/>
                </a:solidFill>
              </a:rPr>
              <a:t> ደረጃዎች</a:t>
            </a:r>
          </a:p>
          <a:p>
            <a:pPr lvl="2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48590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16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AA2C5-8C67-471C-B38D-9A723CB412D7}"/>
              </a:ext>
            </a:extLst>
          </p:cNvPr>
          <p:cNvSpPr txBox="1"/>
          <p:nvPr/>
        </p:nvSpPr>
        <p:spPr>
          <a:xfrm>
            <a:off x="1272209" y="2027583"/>
            <a:ext cx="726060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/>
            <a:r>
              <a:rPr lang="am-ET" sz="2000" dirty="0">
                <a:solidFill>
                  <a:srgbClr val="283A51"/>
                </a:solidFill>
                <a:latin typeface="Helvetica Light" panose="020B0403020202020204"/>
              </a:rPr>
              <a:t>ተቋማት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ብዙውን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ጊዜ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ለተለያዩ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የስራ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አካባቢዎች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የየራሳቸውን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ተቋማዊ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የከጥቃት ጥበቃ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ዝርዝር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መስፈርቶች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ያዘጋጃሉ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።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ለምሳሌ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የሰው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ኃይል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, ፕሮግራሞች,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አጋርነትና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የመሳሰሉትን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።</a:t>
            </a:r>
          </a:p>
          <a:p>
            <a:pPr lvl="2" algn="just"/>
            <a:endParaRPr lang="en-GB" sz="2000" dirty="0">
              <a:solidFill>
                <a:srgbClr val="FF0000"/>
              </a:solidFill>
              <a:latin typeface="Helvetica Light" panose="020B0403020202020204"/>
            </a:endParaRPr>
          </a:p>
          <a:p>
            <a:pPr lvl="2" algn="just"/>
            <a:r>
              <a:rPr lang="am-ET" sz="2000" dirty="0">
                <a:solidFill>
                  <a:srgbClr val="283A51"/>
                </a:solidFill>
                <a:latin typeface="Helvetica Light" panose="020B0403020202020204"/>
              </a:rPr>
              <a:t>ተቋማዊ ደረጃዎቹ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በእርዳታ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በልማት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ዘርፍ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ከተቀመጡት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ዓለም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አቀፍ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ደረጃዎች 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ጋር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መጣጣም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አለባቸው።</a:t>
            </a:r>
          </a:p>
          <a:p>
            <a:pPr lvl="2" algn="just"/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pPr lvl="2" algn="just"/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pPr lvl="2" algn="just"/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እነዚህ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መስፈርቶች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ለዕቅድ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ለትግበራ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ለክትትልና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ለግምገማ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ሊያገለግሉ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ይችላሉ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፡፡ ድርጅቱ ከጥቃት ጥበቃን በተመለከተ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በንቃት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እየሰራ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መሆኑን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ለለጋሾችም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sz="2000" dirty="0">
                <a:solidFill>
                  <a:srgbClr val="283A51"/>
                </a:solidFill>
                <a:latin typeface="Helvetica Light" panose="020B0403020202020204"/>
              </a:rPr>
              <a:t>ማሳያ መንገድ ይሆናሉ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።</a:t>
            </a:r>
            <a:r>
              <a:rPr lang="am-ET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</a:p>
          <a:p>
            <a:endParaRPr lang="en-GB" dirty="0"/>
          </a:p>
        </p:txBody>
      </p:sp>
      <p:pic>
        <p:nvPicPr>
          <p:cNvPr id="10" name="Graphic 9" descr="Radar Chart">
            <a:extLst>
              <a:ext uri="{FF2B5EF4-FFF2-40B4-BE49-F238E27FC236}">
                <a16:creationId xmlns:a16="http://schemas.microsoft.com/office/drawing/2014/main" id="{6EEFC77B-EF94-42A4-B3A2-7A9742E25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026" y="2060555"/>
            <a:ext cx="914400" cy="914400"/>
          </a:xfrm>
          <a:prstGeom prst="rect">
            <a:avLst/>
          </a:prstGeom>
        </p:spPr>
      </p:pic>
      <p:pic>
        <p:nvPicPr>
          <p:cNvPr id="12" name="Graphic 11" descr="Rating 3 Star">
            <a:extLst>
              <a:ext uri="{FF2B5EF4-FFF2-40B4-BE49-F238E27FC236}">
                <a16:creationId xmlns:a16="http://schemas.microsoft.com/office/drawing/2014/main" id="{E8EB2111-03CA-4DC7-A3C8-EEA3F3A22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026" y="3452249"/>
            <a:ext cx="914400" cy="914400"/>
          </a:xfrm>
          <a:prstGeom prst="rect">
            <a:avLst/>
          </a:prstGeom>
        </p:spPr>
      </p:pic>
      <p:pic>
        <p:nvPicPr>
          <p:cNvPr id="14" name="Graphic 13" descr="Arrow circle">
            <a:extLst>
              <a:ext uri="{FF2B5EF4-FFF2-40B4-BE49-F238E27FC236}">
                <a16:creationId xmlns:a16="http://schemas.microsoft.com/office/drawing/2014/main" id="{5F8DD226-28D9-4372-9D18-F4B8346A9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026" y="46900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57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923403"/>
            <a:ext cx="8218488" cy="587746"/>
          </a:xfrm>
        </p:spPr>
        <p:txBody>
          <a:bodyPr/>
          <a:lstStyle/>
          <a:p>
            <a:r>
              <a:rPr lang="en-GB" sz="2400" dirty="0">
                <a:ea typeface="+mn-ea"/>
                <a:cs typeface="+mn-cs"/>
              </a:rPr>
              <a:t>የከጥቃት ጥበቃን </a:t>
            </a:r>
            <a:r>
              <a:rPr lang="en-GB" sz="2400" dirty="0" err="1">
                <a:ea typeface="+mn-ea"/>
                <a:cs typeface="+mn-cs"/>
              </a:rPr>
              <a:t>ለማከናወን</a:t>
            </a:r>
            <a:r>
              <a:rPr lang="en-GB" sz="2400" dirty="0">
                <a:ea typeface="+mn-ea"/>
                <a:cs typeface="+mn-cs"/>
              </a:rPr>
              <a:t>  ምን </a:t>
            </a:r>
            <a:r>
              <a:rPr lang="en-GB" sz="2400" dirty="0" err="1">
                <a:ea typeface="+mn-ea"/>
                <a:cs typeface="+mn-cs"/>
              </a:rPr>
              <a:t>ማሟላት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ያስፈልገናል</a:t>
            </a:r>
            <a:r>
              <a:rPr lang="en-GB" sz="2400" dirty="0">
                <a:ea typeface="+mn-ea"/>
                <a:cs typeface="+mn-cs"/>
              </a:rPr>
              <a:t>?</a:t>
            </a:r>
            <a:br>
              <a:rPr lang="en-GB" sz="2400" dirty="0">
                <a:ea typeface="+mn-ea"/>
                <a:cs typeface="+mn-cs"/>
              </a:rPr>
            </a:br>
            <a:endParaRPr lang="en-GB" sz="24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8" y="1217276"/>
            <a:ext cx="7921625" cy="4796502"/>
          </a:xfrm>
        </p:spPr>
        <p:txBody>
          <a:bodyPr>
            <a:normAutofit lnSpcReduction="10000"/>
          </a:bodyPr>
          <a:lstStyle/>
          <a:p>
            <a:r>
              <a:rPr lang="en-GB" sz="2600" dirty="0" err="1">
                <a:solidFill>
                  <a:srgbClr val="283A51"/>
                </a:solidFill>
              </a:rPr>
              <a:t>ተቋማዊ</a:t>
            </a:r>
            <a:r>
              <a:rPr lang="en-GB" sz="2800" dirty="0"/>
              <a:t> </a:t>
            </a:r>
            <a:r>
              <a:rPr lang="en-GB" sz="2600" dirty="0">
                <a:solidFill>
                  <a:srgbClr val="283A51"/>
                </a:solidFill>
              </a:rPr>
              <a:t>የአሰራር </a:t>
            </a:r>
            <a:r>
              <a:rPr lang="en-GB" sz="2600" dirty="0" err="1">
                <a:solidFill>
                  <a:srgbClr val="283A51"/>
                </a:solidFill>
              </a:rPr>
              <a:t>ባህልና</a:t>
            </a:r>
            <a:r>
              <a:rPr lang="en-GB" sz="2600" dirty="0">
                <a:solidFill>
                  <a:srgbClr val="283A51"/>
                </a:solidFill>
              </a:rPr>
              <a:t> አመራር</a:t>
            </a:r>
            <a:endParaRPr lang="en-GB" dirty="0"/>
          </a:p>
          <a:p>
            <a:pPr marL="0" lvl="2" indent="0">
              <a:buNone/>
            </a:pPr>
            <a:r>
              <a:rPr lang="en-GB" sz="2100" dirty="0" err="1"/>
              <a:t>ፖሊሲዎች</a:t>
            </a:r>
            <a:r>
              <a:rPr lang="en-GB" sz="2100" dirty="0"/>
              <a:t> እና </a:t>
            </a:r>
            <a:r>
              <a:rPr lang="en-GB" sz="2100" dirty="0" err="1"/>
              <a:t>አሰራሮች</a:t>
            </a:r>
            <a:r>
              <a:rPr lang="en-GB" sz="2100" dirty="0"/>
              <a:t> </a:t>
            </a:r>
            <a:r>
              <a:rPr lang="en-GB" sz="2100" dirty="0" err="1"/>
              <a:t>አስፈላጊ</a:t>
            </a:r>
            <a:r>
              <a:rPr lang="en-GB" sz="2100" dirty="0"/>
              <a:t> ናቸው ፣ </a:t>
            </a:r>
            <a:r>
              <a:rPr lang="am-ET" sz="2100" dirty="0"/>
              <a:t>ነገር ግን </a:t>
            </a:r>
            <a:r>
              <a:rPr lang="en-GB" sz="2100" dirty="0"/>
              <a:t> </a:t>
            </a:r>
            <a:r>
              <a:rPr lang="en-GB" sz="2100" dirty="0" err="1"/>
              <a:t>ግን</a:t>
            </a:r>
            <a:r>
              <a:rPr lang="en-GB" sz="2100" dirty="0"/>
              <a:t> </a:t>
            </a:r>
            <a:r>
              <a:rPr lang="en-GB" sz="2100" dirty="0" err="1"/>
              <a:t>ደህንነታቸው</a:t>
            </a:r>
            <a:r>
              <a:rPr lang="en-GB" sz="2100" dirty="0"/>
              <a:t> </a:t>
            </a:r>
            <a:r>
              <a:rPr lang="en-GB" sz="2100" dirty="0" err="1"/>
              <a:t>የተጠበቀ</a:t>
            </a:r>
            <a:r>
              <a:rPr lang="en-GB" sz="2100" dirty="0"/>
              <a:t> </a:t>
            </a:r>
            <a:r>
              <a:rPr lang="am-ET" sz="2100" dirty="0"/>
              <a:t>ተቋማትን </a:t>
            </a:r>
            <a:r>
              <a:rPr lang="en-GB" sz="2100" dirty="0"/>
              <a:t> </a:t>
            </a:r>
            <a:r>
              <a:rPr lang="en-GB" sz="2100" dirty="0" err="1"/>
              <a:t>ለመፍጠር</a:t>
            </a:r>
            <a:r>
              <a:rPr lang="en-GB" sz="2100" dirty="0"/>
              <a:t> </a:t>
            </a:r>
            <a:r>
              <a:rPr lang="am-ET" sz="2100" dirty="0"/>
              <a:t>በራሳቸው </a:t>
            </a:r>
            <a:r>
              <a:rPr lang="en-GB" sz="2100" dirty="0"/>
              <a:t> በቂ  አይደሉም ፡፡ </a:t>
            </a:r>
            <a:r>
              <a:rPr lang="en-GB" sz="2100" dirty="0" err="1"/>
              <a:t>ውጤታማ</a:t>
            </a:r>
            <a:r>
              <a:rPr lang="en-GB" sz="2100" dirty="0"/>
              <a:t> የከጥቃት ጥበቃ  </a:t>
            </a:r>
            <a:r>
              <a:rPr lang="am-ET" sz="2100" dirty="0"/>
              <a:t>ለማስፈን </a:t>
            </a:r>
            <a:r>
              <a:rPr lang="en-GB" sz="2100" dirty="0"/>
              <a:t>  የአንድ </a:t>
            </a:r>
            <a:r>
              <a:rPr lang="en-GB" sz="2100" dirty="0" err="1"/>
              <a:t>ተቋም</a:t>
            </a:r>
            <a:r>
              <a:rPr lang="en-GB" sz="2100" dirty="0"/>
              <a:t> የአሰራር </a:t>
            </a:r>
            <a:r>
              <a:rPr lang="en-GB" sz="2100" dirty="0" err="1"/>
              <a:t>ባህል</a:t>
            </a:r>
            <a:r>
              <a:rPr lang="en-GB" sz="2100" dirty="0"/>
              <a:t> እና አመራር </a:t>
            </a:r>
            <a:r>
              <a:rPr lang="en-GB" sz="2100" dirty="0" err="1"/>
              <a:t>አስፈላጊ</a:t>
            </a:r>
            <a:r>
              <a:rPr lang="en-GB" sz="2100" dirty="0"/>
              <a:t> ነው።</a:t>
            </a:r>
          </a:p>
          <a:p>
            <a:pPr lvl="2"/>
            <a:endParaRPr lang="en-GB" sz="2100" dirty="0"/>
          </a:p>
          <a:p>
            <a:pPr marL="0" lvl="2" indent="0">
              <a:buNone/>
            </a:pPr>
            <a:r>
              <a:rPr lang="am-ET" sz="2100" dirty="0"/>
              <a:t>ተቋማት</a:t>
            </a:r>
            <a:r>
              <a:rPr lang="en-GB" sz="2100" dirty="0"/>
              <a:t>   </a:t>
            </a:r>
            <a:r>
              <a:rPr lang="am-ET" sz="2100" dirty="0"/>
              <a:t>ተቋማቸው </a:t>
            </a:r>
            <a:r>
              <a:rPr lang="en-GB" sz="2100" dirty="0"/>
              <a:t> ውስጥ </a:t>
            </a:r>
            <a:r>
              <a:rPr lang="en-GB" sz="2100" dirty="0" err="1"/>
              <a:t>የኃይል</a:t>
            </a:r>
            <a:r>
              <a:rPr lang="en-GB" sz="2100" dirty="0"/>
              <a:t> </a:t>
            </a:r>
            <a:r>
              <a:rPr lang="en-GB" sz="2100" dirty="0" err="1"/>
              <a:t>እርከን</a:t>
            </a:r>
            <a:r>
              <a:rPr lang="en-GB" sz="2100" dirty="0"/>
              <a:t>  </a:t>
            </a:r>
            <a:r>
              <a:rPr lang="en-GB" sz="2100" dirty="0" err="1"/>
              <a:t>የት</a:t>
            </a:r>
            <a:r>
              <a:rPr lang="en-GB" sz="2100" dirty="0"/>
              <a:t> </a:t>
            </a:r>
            <a:r>
              <a:rPr lang="en-GB" sz="2100" dirty="0" err="1"/>
              <a:t>እንደሚገኝ</a:t>
            </a:r>
            <a:r>
              <a:rPr lang="en-GB" sz="2100" dirty="0"/>
              <a:t> እና ያ </a:t>
            </a:r>
            <a:r>
              <a:rPr lang="en-GB" sz="2100" dirty="0" err="1"/>
              <a:t>ኃይል</a:t>
            </a:r>
            <a:r>
              <a:rPr lang="en-GB" sz="2100" dirty="0"/>
              <a:t> በድርጅቱ </a:t>
            </a:r>
            <a:r>
              <a:rPr lang="en-GB" sz="2100" dirty="0" err="1"/>
              <a:t>ባህል</a:t>
            </a:r>
            <a:r>
              <a:rPr lang="en-GB" sz="2100" dirty="0"/>
              <a:t> ላይ </a:t>
            </a:r>
            <a:r>
              <a:rPr lang="en-GB" sz="2100" dirty="0" err="1"/>
              <a:t>አዎንታዊ</a:t>
            </a:r>
            <a:r>
              <a:rPr lang="en-GB" sz="2100" dirty="0"/>
              <a:t> </a:t>
            </a:r>
            <a:r>
              <a:rPr lang="en-GB" sz="2100" dirty="0" err="1"/>
              <a:t>ወይም</a:t>
            </a:r>
            <a:r>
              <a:rPr lang="en-GB" sz="2100" dirty="0"/>
              <a:t> </a:t>
            </a:r>
            <a:r>
              <a:rPr lang="en-GB" sz="2100" dirty="0" err="1"/>
              <a:t>አሉታዊ</a:t>
            </a:r>
            <a:r>
              <a:rPr lang="en-GB" sz="2100" dirty="0"/>
              <a:t> </a:t>
            </a:r>
            <a:r>
              <a:rPr lang="en-GB" sz="2100" dirty="0" err="1"/>
              <a:t>ተጽዕኖ</a:t>
            </a:r>
            <a:r>
              <a:rPr lang="en-GB" sz="2100" dirty="0"/>
              <a:t> </a:t>
            </a:r>
            <a:r>
              <a:rPr lang="en-GB" sz="2100" dirty="0" err="1"/>
              <a:t>የሚያሳድረው</a:t>
            </a:r>
            <a:r>
              <a:rPr lang="en-GB" sz="2100" dirty="0"/>
              <a:t> እንዴት </a:t>
            </a:r>
            <a:r>
              <a:rPr lang="en-GB" sz="2100" dirty="0" err="1"/>
              <a:t>እንደሆነ</a:t>
            </a:r>
            <a:r>
              <a:rPr lang="en-GB" sz="2100" dirty="0"/>
              <a:t> </a:t>
            </a:r>
            <a:r>
              <a:rPr lang="en-GB" sz="2100" dirty="0" err="1"/>
              <a:t>መገንዘብ</a:t>
            </a:r>
            <a:r>
              <a:rPr lang="en-GB" sz="2100" dirty="0"/>
              <a:t> አለባቸው፡፡ </a:t>
            </a:r>
          </a:p>
          <a:p>
            <a:pPr lvl="2"/>
            <a:endParaRPr lang="en-GB" sz="2100" dirty="0"/>
          </a:p>
          <a:p>
            <a:pPr marL="0" lvl="2" indent="0">
              <a:buNone/>
            </a:pPr>
            <a:r>
              <a:rPr lang="am-ET" sz="2100" dirty="0"/>
              <a:t>ተቋማት</a:t>
            </a:r>
            <a:r>
              <a:rPr lang="en-GB" sz="2100" dirty="0"/>
              <a:t> </a:t>
            </a:r>
            <a:r>
              <a:rPr lang="en-GB" sz="2100" dirty="0" err="1"/>
              <a:t>በአመራር</a:t>
            </a:r>
            <a:r>
              <a:rPr lang="en-GB" sz="2100" dirty="0"/>
              <a:t> </a:t>
            </a:r>
            <a:r>
              <a:rPr lang="en-GB" sz="2100" dirty="0" err="1"/>
              <a:t>ስልታቸዉ</a:t>
            </a:r>
            <a:r>
              <a:rPr lang="en-GB" sz="2100" dirty="0"/>
              <a:t> የአሰራር </a:t>
            </a:r>
            <a:r>
              <a:rPr lang="en-GB" sz="2100" dirty="0" err="1"/>
              <a:t>ባህላቸውን</a:t>
            </a:r>
            <a:r>
              <a:rPr lang="en-GB" sz="2100" dirty="0"/>
              <a:t> </a:t>
            </a:r>
            <a:r>
              <a:rPr lang="en-GB" sz="2100" dirty="0" err="1"/>
              <a:t>ሊለውጡ</a:t>
            </a:r>
            <a:r>
              <a:rPr lang="en-GB" sz="2100" dirty="0"/>
              <a:t> </a:t>
            </a:r>
            <a:r>
              <a:rPr lang="en-GB" sz="2100" dirty="0" err="1"/>
              <a:t>ይችላሉ</a:t>
            </a:r>
            <a:r>
              <a:rPr lang="en-GB" sz="2100" dirty="0"/>
              <a:t> ። </a:t>
            </a:r>
            <a:r>
              <a:rPr lang="en-GB" sz="2100" dirty="0" err="1"/>
              <a:t>መሪዎች</a:t>
            </a:r>
            <a:r>
              <a:rPr lang="en-GB" sz="2100" dirty="0"/>
              <a:t> </a:t>
            </a:r>
            <a:r>
              <a:rPr lang="en-GB" sz="2100" dirty="0" err="1"/>
              <a:t>ከሌሎች</a:t>
            </a:r>
            <a:r>
              <a:rPr lang="en-GB" sz="2100" dirty="0"/>
              <a:t> </a:t>
            </a:r>
            <a:r>
              <a:rPr lang="en-GB" sz="2100" dirty="0" err="1"/>
              <a:t>ጋር</a:t>
            </a:r>
            <a:r>
              <a:rPr lang="en-GB" sz="2100" dirty="0"/>
              <a:t> </a:t>
            </a:r>
            <a:r>
              <a:rPr lang="en-GB" sz="2100" dirty="0" err="1"/>
              <a:t>ባላቸው</a:t>
            </a:r>
            <a:r>
              <a:rPr lang="en-GB" sz="2100" dirty="0"/>
              <a:t> ግንኙነት </a:t>
            </a:r>
            <a:r>
              <a:rPr lang="en-GB" sz="2100" dirty="0" err="1"/>
              <a:t>አክብሮት</a:t>
            </a:r>
            <a:r>
              <a:rPr lang="en-GB" sz="2100" dirty="0"/>
              <a:t> እና </a:t>
            </a:r>
            <a:r>
              <a:rPr lang="en-GB" sz="2100" dirty="0" err="1"/>
              <a:t>ተጠያቂነት</a:t>
            </a:r>
            <a:r>
              <a:rPr lang="en-GB" sz="2100" dirty="0"/>
              <a:t> </a:t>
            </a:r>
            <a:r>
              <a:rPr lang="en-GB" sz="2100" dirty="0" err="1"/>
              <a:t>ሲያሳዩ</a:t>
            </a:r>
            <a:r>
              <a:rPr lang="en-GB" sz="2100" dirty="0"/>
              <a:t> ፣ </a:t>
            </a:r>
            <a:r>
              <a:rPr lang="en-GB" sz="2100" dirty="0" err="1"/>
              <a:t>ደህንነታቸው</a:t>
            </a:r>
            <a:r>
              <a:rPr lang="en-GB" sz="2100" dirty="0"/>
              <a:t> </a:t>
            </a:r>
            <a:r>
              <a:rPr lang="en-GB" sz="2100" dirty="0" err="1"/>
              <a:t>የተጠበቀ</a:t>
            </a:r>
            <a:r>
              <a:rPr lang="en-GB" sz="2100" dirty="0"/>
              <a:t> እና </a:t>
            </a:r>
            <a:r>
              <a:rPr lang="en-GB" sz="2100" dirty="0" err="1"/>
              <a:t>የበለጠ</a:t>
            </a:r>
            <a:r>
              <a:rPr lang="en-GB" sz="2100" dirty="0"/>
              <a:t> </a:t>
            </a:r>
            <a:r>
              <a:rPr lang="en-GB" sz="2100" dirty="0" err="1"/>
              <a:t>ውጤታማ</a:t>
            </a:r>
            <a:r>
              <a:rPr lang="en-GB" sz="2100" dirty="0"/>
              <a:t> </a:t>
            </a:r>
            <a:r>
              <a:rPr lang="en-GB" sz="2100" dirty="0" err="1"/>
              <a:t>የእርዳታ</a:t>
            </a:r>
            <a:r>
              <a:rPr lang="en-GB" sz="2100" dirty="0"/>
              <a:t>/</a:t>
            </a:r>
            <a:r>
              <a:rPr lang="am-ET" sz="2100" dirty="0"/>
              <a:t>የተራድኦ </a:t>
            </a:r>
            <a:r>
              <a:rPr lang="en-GB" sz="2100" dirty="0"/>
              <a:t> </a:t>
            </a:r>
            <a:r>
              <a:rPr lang="en-GB" sz="2100" dirty="0" err="1"/>
              <a:t>ድርጅቶችን</a:t>
            </a:r>
            <a:r>
              <a:rPr lang="en-GB" sz="2100" dirty="0"/>
              <a:t> </a:t>
            </a:r>
            <a:r>
              <a:rPr lang="en-GB" sz="2100" dirty="0" err="1"/>
              <a:t>ይፈጥራሉ</a:t>
            </a:r>
            <a:r>
              <a:rPr lang="en-GB" sz="2100" dirty="0"/>
              <a:t> ።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sz="2100" dirty="0" err="1"/>
              <a:t>ለተቋማዊ</a:t>
            </a:r>
            <a:r>
              <a:rPr lang="en-GB" dirty="0">
                <a:solidFill>
                  <a:srgbClr val="009A40"/>
                </a:solidFill>
              </a:rPr>
              <a:t> </a:t>
            </a:r>
            <a:r>
              <a:rPr lang="en-GB" dirty="0" err="1"/>
              <a:t>ባህል</a:t>
            </a:r>
            <a:r>
              <a:rPr lang="en-GB" dirty="0"/>
              <a:t> </a:t>
            </a:r>
            <a:r>
              <a:rPr lang="en-GB" dirty="0" err="1">
                <a:hlinkClick r:id="rId2"/>
              </a:rPr>
              <a:t>ለውጥ</a:t>
            </a:r>
            <a:r>
              <a:rPr lang="en-GB" dirty="0">
                <a:hlinkClick r:id="rId2"/>
              </a:rPr>
              <a:t> የአሰራር </a:t>
            </a:r>
            <a:r>
              <a:rPr lang="en-GB" dirty="0" err="1">
                <a:hlinkClick r:id="rId2"/>
              </a:rPr>
              <a:t>ስልት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የድርጅታዊ</a:t>
            </a:r>
            <a:r>
              <a:rPr lang="en-GB" dirty="0">
                <a:hlinkClick r:id="rId2"/>
              </a:rPr>
              <a:t>  </a:t>
            </a:r>
            <a:r>
              <a:rPr lang="en-GB" dirty="0"/>
              <a:t> የአሰራር </a:t>
            </a:r>
            <a:r>
              <a:rPr lang="en-GB" dirty="0" err="1"/>
              <a:t>ባህል</a:t>
            </a:r>
            <a:r>
              <a:rPr lang="en-GB" dirty="0"/>
              <a:t> </a:t>
            </a:r>
            <a:r>
              <a:rPr lang="en-GB" dirty="0" err="1"/>
              <a:t>ሪፖርትን</a:t>
            </a:r>
            <a:r>
              <a:rPr lang="en-GB" dirty="0"/>
              <a:t> ፣ </a:t>
            </a:r>
            <a:r>
              <a:rPr lang="en-GB" sz="2100" dirty="0" err="1"/>
              <a:t>በተቋማዊ</a:t>
            </a:r>
            <a:r>
              <a:rPr lang="en-GB" dirty="0"/>
              <a:t>  </a:t>
            </a:r>
            <a:r>
              <a:rPr lang="en-GB" dirty="0" err="1"/>
              <a:t>ለውጥ</a:t>
            </a:r>
            <a:r>
              <a:rPr lang="en-GB" dirty="0"/>
              <a:t> ላይ </a:t>
            </a:r>
            <a:r>
              <a:rPr lang="en-GB" dirty="0" err="1"/>
              <a:t>መመሪያን</a:t>
            </a:r>
            <a:r>
              <a:rPr lang="en-GB" dirty="0"/>
              <a:t> እና </a:t>
            </a:r>
            <a:r>
              <a:rPr lang="en-GB" dirty="0" err="1"/>
              <a:t>የአመራር</a:t>
            </a:r>
            <a:r>
              <a:rPr lang="en-GB" dirty="0"/>
              <a:t> </a:t>
            </a:r>
            <a:r>
              <a:rPr lang="en-GB" dirty="0" err="1"/>
              <a:t>ብቃቶችን</a:t>
            </a:r>
            <a:r>
              <a:rPr lang="en-GB" dirty="0"/>
              <a:t> እና የጥበቃ </a:t>
            </a:r>
            <a:r>
              <a:rPr lang="en-GB" dirty="0" err="1"/>
              <a:t>ቻርተሮችን</a:t>
            </a:r>
            <a:r>
              <a:rPr lang="en-GB" dirty="0"/>
              <a:t> </a:t>
            </a:r>
            <a:r>
              <a:rPr lang="en-GB" dirty="0" err="1"/>
              <a:t>ያካትታሉ</a:t>
            </a:r>
            <a:r>
              <a:rPr lang="en-GB" dirty="0"/>
              <a:t> ፡፡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7" y="6220686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17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24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9200" y="717353"/>
            <a:ext cx="8218488" cy="691200"/>
          </a:xfrm>
        </p:spPr>
        <p:txBody>
          <a:bodyPr/>
          <a:lstStyle/>
          <a:p>
            <a:r>
              <a:rPr lang="en-GB" sz="2400" dirty="0">
                <a:ea typeface="+mn-ea"/>
                <a:cs typeface="+mn-cs"/>
              </a:rPr>
              <a:t>የከጥቃት ጥበቃን </a:t>
            </a:r>
            <a:r>
              <a:rPr lang="en-GB" sz="2400" dirty="0" err="1">
                <a:ea typeface="+mn-ea"/>
                <a:cs typeface="+mn-cs"/>
              </a:rPr>
              <a:t>ለማከናወን</a:t>
            </a:r>
            <a:r>
              <a:rPr lang="en-GB" sz="2400" dirty="0">
                <a:ea typeface="+mn-ea"/>
                <a:cs typeface="+mn-cs"/>
              </a:rPr>
              <a:t>  ምን </a:t>
            </a:r>
            <a:r>
              <a:rPr lang="en-GB" sz="2400" dirty="0" err="1">
                <a:ea typeface="+mn-ea"/>
                <a:cs typeface="+mn-cs"/>
              </a:rPr>
              <a:t>ማሟላት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ያስፈልገናል</a:t>
            </a:r>
            <a:r>
              <a:rPr lang="en-GB" sz="2400" dirty="0">
                <a:ea typeface="+mn-ea"/>
                <a:cs typeface="+mn-cs"/>
              </a:rPr>
              <a:t>?</a:t>
            </a:r>
            <a:br>
              <a:rPr lang="en-GB" sz="2400" dirty="0">
                <a:ea typeface="+mn-ea"/>
                <a:cs typeface="+mn-cs"/>
              </a:rPr>
            </a:br>
            <a:endParaRPr lang="en-GB" sz="24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7" y="1408553"/>
            <a:ext cx="7921625" cy="365125"/>
          </a:xfrm>
        </p:spPr>
        <p:txBody>
          <a:bodyPr>
            <a:noAutofit/>
          </a:bodyPr>
          <a:lstStyle/>
          <a:p>
            <a:r>
              <a:rPr lang="en-GB" sz="2000" dirty="0" err="1">
                <a:solidFill>
                  <a:srgbClr val="283A51"/>
                </a:solidFill>
              </a:rPr>
              <a:t>በአንድ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ተቋም</a:t>
            </a:r>
            <a:r>
              <a:rPr lang="en-GB" sz="2000" dirty="0">
                <a:solidFill>
                  <a:srgbClr val="283A51"/>
                </a:solidFill>
              </a:rPr>
              <a:t> ዉስጥ የከጥቃት ጥበቃ </a:t>
            </a:r>
            <a:r>
              <a:rPr lang="en-GB" sz="2000" dirty="0" err="1">
                <a:solidFill>
                  <a:srgbClr val="283A51"/>
                </a:solidFill>
              </a:rPr>
              <a:t>ፖሊሲዎች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መኖር</a:t>
            </a:r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18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26DE9-488A-40A6-A990-ADB192F1AAF7}"/>
              </a:ext>
            </a:extLst>
          </p:cNvPr>
          <p:cNvSpPr txBox="1"/>
          <p:nvPr/>
        </p:nvSpPr>
        <p:spPr>
          <a:xfrm>
            <a:off x="4571999" y="2235431"/>
            <a:ext cx="425767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Helvetica Light" panose="020B0403020202020204"/>
              </a:rPr>
              <a:t>የከጥቃት ጥበቃ </a:t>
            </a:r>
            <a:r>
              <a:rPr lang="en-GB" sz="2000" dirty="0" err="1">
                <a:latin typeface="Helvetica Light" panose="020B0403020202020204"/>
              </a:rPr>
              <a:t>ፖሊሲ</a:t>
            </a:r>
            <a:r>
              <a:rPr lang="en-GB" sz="2000" dirty="0">
                <a:latin typeface="Helvetica Light" panose="020B0403020202020204"/>
              </a:rPr>
              <a:t>  አንድ </a:t>
            </a:r>
            <a:r>
              <a:rPr lang="en-GB" sz="2000" dirty="0" err="1">
                <a:latin typeface="Helvetica Light" panose="020B0403020202020204"/>
              </a:rPr>
              <a:t>ተቋም</a:t>
            </a:r>
            <a:r>
              <a:rPr lang="en-GB" sz="2000" dirty="0">
                <a:latin typeface="Helvetica Light" panose="020B0403020202020204"/>
              </a:rPr>
              <a:t>  </a:t>
            </a:r>
            <a:r>
              <a:rPr lang="en-GB" sz="2000" dirty="0" err="1">
                <a:latin typeface="Helvetica Light" panose="020B0403020202020204"/>
              </a:rPr>
              <a:t>የወሲባዊ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ብዝበዛን</a:t>
            </a:r>
            <a:r>
              <a:rPr lang="en-GB" sz="2000" dirty="0">
                <a:latin typeface="Helvetica Light" panose="020B0403020202020204"/>
              </a:rPr>
              <a:t>  ፣ </a:t>
            </a:r>
            <a:r>
              <a:rPr lang="en-GB" sz="2000" dirty="0" err="1">
                <a:latin typeface="Helvetica Light" panose="020B0403020202020204"/>
              </a:rPr>
              <a:t>ጥቃት</a:t>
            </a:r>
            <a:r>
              <a:rPr lang="en-GB" sz="2000" dirty="0">
                <a:latin typeface="Helvetica Light" panose="020B0403020202020204"/>
              </a:rPr>
              <a:t> እና  ፣ </a:t>
            </a:r>
            <a:r>
              <a:rPr lang="en-GB" sz="2000" dirty="0" err="1">
                <a:latin typeface="Helvetica Light" panose="020B0403020202020204"/>
              </a:rPr>
              <a:t>ትንኮሳዎችን</a:t>
            </a:r>
            <a:r>
              <a:rPr lang="en-GB" sz="2000" dirty="0">
                <a:latin typeface="Helvetica Light" panose="020B0403020202020204"/>
              </a:rPr>
              <a:t>  (SEAH) እና </a:t>
            </a:r>
            <a:r>
              <a:rPr lang="en-GB" sz="2000" dirty="0" err="1">
                <a:latin typeface="Helvetica Light" panose="020B0403020202020204"/>
              </a:rPr>
              <a:t>ሌሎች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ጉዳቶችን</a:t>
            </a:r>
            <a:r>
              <a:rPr lang="en-GB" sz="2000" dirty="0">
                <a:latin typeface="Helvetica Light" panose="020B0403020202020204"/>
              </a:rPr>
              <a:t>  </a:t>
            </a:r>
            <a:r>
              <a:rPr lang="en-GB" sz="2000" dirty="0" err="1">
                <a:latin typeface="Helvetica Light" panose="020B0403020202020204"/>
              </a:rPr>
              <a:t>ለመከላከል</a:t>
            </a:r>
            <a:r>
              <a:rPr lang="en-GB" sz="2000" dirty="0">
                <a:latin typeface="Helvetica Light" panose="020B0403020202020204"/>
              </a:rPr>
              <a:t> እና </a:t>
            </a:r>
            <a:r>
              <a:rPr lang="en-GB" sz="2000" dirty="0" err="1">
                <a:latin typeface="Helvetica Light" panose="020B0403020202020204"/>
              </a:rPr>
              <a:t>ምላሽ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ለመስጠት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ያለውን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ቁርጠኝነት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ያብራራል</a:t>
            </a:r>
            <a:r>
              <a:rPr lang="en-GB" sz="2000" dirty="0">
                <a:latin typeface="Helvetica Light" panose="020B0403020202020204"/>
              </a:rPr>
              <a:t> ፡፡ </a:t>
            </a:r>
            <a:r>
              <a:rPr lang="en-GB" sz="2000" dirty="0" err="1">
                <a:latin typeface="Helvetica Light" panose="020B0403020202020204"/>
              </a:rPr>
              <a:t>ቁርጠኝነትንና</a:t>
            </a:r>
            <a:r>
              <a:rPr lang="en-GB" sz="2000" dirty="0">
                <a:latin typeface="Helvetica Light" panose="020B0403020202020204"/>
              </a:rPr>
              <a:t>  </a:t>
            </a:r>
            <a:r>
              <a:rPr lang="en-GB" sz="2000" dirty="0" err="1">
                <a:latin typeface="Helvetica Light" panose="020B0403020202020204"/>
              </a:rPr>
              <a:t>መርሆችን</a:t>
            </a:r>
            <a:r>
              <a:rPr lang="en-GB" sz="2000" dirty="0">
                <a:latin typeface="Helvetica Light" panose="020B0403020202020204"/>
              </a:rPr>
              <a:t>  </a:t>
            </a:r>
            <a:r>
              <a:rPr lang="en-GB" sz="2000" dirty="0" err="1">
                <a:latin typeface="Helvetica Light" panose="020B0403020202020204"/>
              </a:rPr>
              <a:t>የሚገልጽ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አጭር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ሰነድ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ሊሆን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ይችላል</a:t>
            </a:r>
            <a:r>
              <a:rPr lang="en-GB" sz="2000" dirty="0">
                <a:latin typeface="Helvetica Light" panose="020B0403020202020204"/>
              </a:rPr>
              <a:t> ። </a:t>
            </a:r>
          </a:p>
          <a:p>
            <a:r>
              <a:rPr lang="en-GB" dirty="0"/>
              <a:t> </a:t>
            </a:r>
          </a:p>
        </p:txBody>
      </p:sp>
      <p:pic>
        <p:nvPicPr>
          <p:cNvPr id="11" name="Picture 10" descr="A group of people looking at each other  Description automatically generated">
            <a:extLst>
              <a:ext uri="{FF2B5EF4-FFF2-40B4-BE49-F238E27FC236}">
                <a16:creationId xmlns:a16="http://schemas.microsoft.com/office/drawing/2014/main" id="{A3252931-E889-4659-9855-DA73FE621A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6" y="2127712"/>
            <a:ext cx="3903864" cy="2602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C0CE1E-2866-4216-8EBC-A6D1445B31CB}"/>
              </a:ext>
            </a:extLst>
          </p:cNvPr>
          <p:cNvSpPr txBox="1"/>
          <p:nvPr/>
        </p:nvSpPr>
        <p:spPr>
          <a:xfrm>
            <a:off x="516976" y="4730288"/>
            <a:ext cx="36726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ምስል</a:t>
            </a:r>
            <a:r>
              <a:rPr lang="en-GB" sz="1200" dirty="0">
                <a:solidFill>
                  <a:srgbClr val="00B050"/>
                </a:solidFill>
              </a:rPr>
              <a:t> </a:t>
            </a:r>
            <a:r>
              <a:rPr lang="en-GB" sz="1200" dirty="0"/>
              <a:t> </a:t>
            </a:r>
            <a:r>
              <a:rPr lang="en-GB" sz="1200" dirty="0" err="1"/>
              <a:t>በሰባስቲያን</a:t>
            </a:r>
            <a:r>
              <a:rPr lang="en-GB" sz="1200" dirty="0"/>
              <a:t> </a:t>
            </a:r>
            <a:r>
              <a:rPr lang="en-GB" sz="1200" dirty="0" err="1"/>
              <a:t>ዴልጋዶ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7602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9200" y="648378"/>
            <a:ext cx="8218488" cy="691200"/>
          </a:xfrm>
        </p:spPr>
        <p:txBody>
          <a:bodyPr/>
          <a:lstStyle/>
          <a:p>
            <a:r>
              <a:rPr lang="en-GB" sz="2400" dirty="0">
                <a:ea typeface="+mn-ea"/>
                <a:cs typeface="+mn-cs"/>
              </a:rPr>
              <a:t>የከጥቃት ጥበቃን </a:t>
            </a:r>
            <a:r>
              <a:rPr lang="en-GB" sz="2400" dirty="0" err="1">
                <a:ea typeface="+mn-ea"/>
                <a:cs typeface="+mn-cs"/>
              </a:rPr>
              <a:t>ለማከናወን</a:t>
            </a:r>
            <a:r>
              <a:rPr lang="en-GB" sz="2400" dirty="0">
                <a:ea typeface="+mn-ea"/>
                <a:cs typeface="+mn-cs"/>
              </a:rPr>
              <a:t>  ምን </a:t>
            </a:r>
            <a:r>
              <a:rPr lang="en-GB" sz="2400" dirty="0" err="1">
                <a:ea typeface="+mn-ea"/>
                <a:cs typeface="+mn-cs"/>
              </a:rPr>
              <a:t>ማሟላት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ያስፈልገናል</a:t>
            </a:r>
            <a:r>
              <a:rPr lang="en-GB" sz="2400" dirty="0">
                <a:ea typeface="+mn-ea"/>
                <a:cs typeface="+mn-cs"/>
              </a:rPr>
              <a:t>?</a:t>
            </a:r>
            <a:br>
              <a:rPr lang="en-GB" sz="2400" dirty="0">
                <a:ea typeface="+mn-ea"/>
                <a:cs typeface="+mn-cs"/>
              </a:rPr>
            </a:br>
            <a:endParaRPr lang="en-GB" sz="24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7" y="1408553"/>
            <a:ext cx="7921625" cy="365125"/>
          </a:xfrm>
        </p:spPr>
        <p:txBody>
          <a:bodyPr>
            <a:noAutofit/>
          </a:bodyPr>
          <a:lstStyle/>
          <a:p>
            <a:r>
              <a:rPr lang="en-GB" sz="2000" dirty="0" err="1">
                <a:solidFill>
                  <a:srgbClr val="283A51"/>
                </a:solidFill>
              </a:rPr>
              <a:t>የጥቃት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283A51"/>
                </a:solidFill>
              </a:rPr>
              <a:t>ጥበቃ </a:t>
            </a:r>
            <a:r>
              <a:rPr lang="en-GB" sz="2000" dirty="0" err="1">
                <a:solidFill>
                  <a:srgbClr val="283A51"/>
                </a:solidFill>
              </a:rPr>
              <a:t>አሰራሮች</a:t>
            </a:r>
            <a:r>
              <a:rPr lang="en-GB" sz="2000" dirty="0">
                <a:solidFill>
                  <a:srgbClr val="283A51"/>
                </a:solidFill>
              </a:rPr>
              <a:t> እና </a:t>
            </a:r>
            <a:r>
              <a:rPr lang="en-GB" sz="2000" dirty="0" err="1">
                <a:solidFill>
                  <a:srgbClr val="283A51"/>
                </a:solidFill>
              </a:rPr>
              <a:t>የሥነ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ምግባር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ደንቦች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br>
              <a:rPr lang="en-GB" sz="1800" dirty="0"/>
            </a:br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19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26DE9-488A-40A6-A990-ADB192F1AAF7}"/>
              </a:ext>
            </a:extLst>
          </p:cNvPr>
          <p:cNvSpPr txBox="1"/>
          <p:nvPr/>
        </p:nvSpPr>
        <p:spPr>
          <a:xfrm>
            <a:off x="462756" y="1610303"/>
            <a:ext cx="425767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endParaRPr lang="en-GB" sz="1800" dirty="0"/>
          </a:p>
          <a:p>
            <a:pPr marL="0" lvl="2" indent="0" algn="just">
              <a:buNone/>
            </a:pPr>
            <a:r>
              <a:rPr lang="en-GB" sz="1600" dirty="0">
                <a:latin typeface="Helvetica Light" panose="020B0403020202020204"/>
              </a:rPr>
              <a:t>የጥበቃ </a:t>
            </a:r>
            <a:r>
              <a:rPr lang="en-GB" sz="1600" dirty="0" err="1">
                <a:latin typeface="Helvetica Light" panose="020B0403020202020204"/>
              </a:rPr>
              <a:t>አሰራሮች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am-ET" sz="1600" dirty="0">
                <a:latin typeface="Helvetica Light" panose="020B0403020202020204"/>
              </a:rPr>
              <a:t>በተቋሙ </a:t>
            </a:r>
            <a:r>
              <a:rPr lang="en-GB" sz="1600" dirty="0" err="1">
                <a:latin typeface="Helvetica Light" panose="020B0403020202020204"/>
              </a:rPr>
              <a:t>መርሐግብሮች</a:t>
            </a:r>
            <a:r>
              <a:rPr lang="en-GB" sz="1600" dirty="0">
                <a:latin typeface="Helvetica Light" panose="020B0403020202020204"/>
              </a:rPr>
              <a:t> እና </a:t>
            </a:r>
            <a:r>
              <a:rPr lang="en-GB" sz="1600" dirty="0" err="1">
                <a:latin typeface="Helvetica Light" panose="020B0403020202020204"/>
              </a:rPr>
              <a:t>ሥራዎች</a:t>
            </a:r>
            <a:r>
              <a:rPr lang="en-GB" sz="1600" dirty="0">
                <a:latin typeface="Helvetica Light" panose="020B0403020202020204"/>
              </a:rPr>
              <a:t> ውስጥ </a:t>
            </a:r>
            <a:r>
              <a:rPr lang="en-GB" sz="1600" dirty="0" err="1">
                <a:latin typeface="Helvetica Light" panose="020B0403020202020204"/>
              </a:rPr>
              <a:t>የተገቡት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ቃል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ኪዳኖች</a:t>
            </a:r>
            <a:r>
              <a:rPr lang="en-GB" sz="1600" dirty="0">
                <a:latin typeface="Helvetica Light" panose="020B0403020202020204"/>
              </a:rPr>
              <a:t> እንዴት </a:t>
            </a:r>
            <a:r>
              <a:rPr lang="en-GB" sz="1600" dirty="0" err="1">
                <a:latin typeface="Helvetica Light" panose="020B0403020202020204"/>
              </a:rPr>
              <a:t>እንደሚተገበሩ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በዝርዝር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ያብራራሉ</a:t>
            </a:r>
            <a:r>
              <a:rPr lang="en-GB" sz="1600" dirty="0">
                <a:latin typeface="Helvetica Light" panose="020B0403020202020204"/>
              </a:rPr>
              <a:t> ፡፡ </a:t>
            </a:r>
            <a:r>
              <a:rPr lang="en-GB" sz="1600" dirty="0" err="1">
                <a:latin typeface="Helvetica Light" panose="020B0403020202020204"/>
              </a:rPr>
              <a:t>አሰራሮቹ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እንደ</a:t>
            </a:r>
            <a:r>
              <a:rPr lang="en-GB" sz="1600" dirty="0">
                <a:latin typeface="Helvetica Light" panose="020B0403020202020204"/>
              </a:rPr>
              <a:t> የ</a:t>
            </a:r>
            <a:r>
              <a:rPr lang="am-ET" sz="1600" dirty="0">
                <a:latin typeface="Helvetica Light" panose="020B0403020202020204"/>
              </a:rPr>
              <a:t>አዳዲስ ሰራተኛ 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ምልመላ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ባሉ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ነባር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አሰራሮች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ሊገነቡ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ይችላሉ</a:t>
            </a:r>
            <a:r>
              <a:rPr lang="en-GB" sz="1600" dirty="0">
                <a:latin typeface="Helvetica Light" panose="020B0403020202020204"/>
              </a:rPr>
              <a:t> ፣ </a:t>
            </a:r>
            <a:r>
              <a:rPr lang="en-GB" sz="1600" dirty="0" err="1">
                <a:latin typeface="Helvetica Light" panose="020B0403020202020204"/>
              </a:rPr>
              <a:t>ወይም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am-ET" sz="1600" dirty="0">
                <a:latin typeface="Helvetica Light" panose="020B0403020202020204"/>
              </a:rPr>
              <a:t>ተቋሙ</a:t>
            </a:r>
            <a:r>
              <a:rPr lang="en-GB" sz="1600" dirty="0" err="1">
                <a:latin typeface="Helvetica Light" panose="020B0403020202020204"/>
              </a:rPr>
              <a:t>እንደ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ወሲባዊ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ብዝበዛ</a:t>
            </a:r>
            <a:r>
              <a:rPr lang="en-GB" sz="1600" dirty="0">
                <a:latin typeface="Helvetica Light" panose="020B0403020202020204"/>
              </a:rPr>
              <a:t> ፣  </a:t>
            </a:r>
            <a:r>
              <a:rPr lang="en-GB" sz="1600" dirty="0" err="1">
                <a:latin typeface="Helvetica Light" panose="020B0403020202020204"/>
              </a:rPr>
              <a:t>ጥቃት</a:t>
            </a:r>
            <a:r>
              <a:rPr lang="en-GB" sz="1600" dirty="0">
                <a:latin typeface="Helvetica Light" panose="020B0403020202020204"/>
              </a:rPr>
              <a:t>  እና </a:t>
            </a:r>
            <a:r>
              <a:rPr lang="en-GB" sz="1600" dirty="0" err="1">
                <a:latin typeface="Helvetica Light" panose="020B0403020202020204"/>
              </a:rPr>
              <a:t>ትንኮሳ</a:t>
            </a:r>
            <a:r>
              <a:rPr lang="en-GB" sz="1600" dirty="0">
                <a:latin typeface="Helvetica Light" panose="020B0403020202020204"/>
              </a:rPr>
              <a:t>(SEAH) </a:t>
            </a:r>
            <a:r>
              <a:rPr lang="en-GB" sz="1600" dirty="0" err="1">
                <a:latin typeface="Helvetica Light" panose="020B0403020202020204"/>
              </a:rPr>
              <a:t>ሪፖርት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የማድረግ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አሰራሮችን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የመሳሰሉ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አዳዲስ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ስርዓቶችን</a:t>
            </a:r>
            <a:r>
              <a:rPr lang="en-GB" sz="1600" dirty="0">
                <a:latin typeface="Helvetica Light" panose="020B0403020202020204"/>
              </a:rPr>
              <a:t> እና </a:t>
            </a:r>
            <a:r>
              <a:rPr lang="en-GB" sz="1600" dirty="0" err="1">
                <a:latin typeface="Helvetica Light" panose="020B0403020202020204"/>
              </a:rPr>
              <a:t>ሂደቶችን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ማዘጋጀት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ይችላል</a:t>
            </a:r>
            <a:r>
              <a:rPr lang="en-GB" sz="1600" dirty="0">
                <a:latin typeface="Helvetica Light" panose="020B0403020202020204"/>
              </a:rPr>
              <a:t>  ፡፡</a:t>
            </a:r>
          </a:p>
          <a:p>
            <a:pPr marL="0" lvl="2" indent="0" algn="just">
              <a:buNone/>
            </a:pPr>
            <a:endParaRPr lang="en-GB" sz="1600" dirty="0">
              <a:latin typeface="Helvetica Light" panose="020B0403020202020204"/>
            </a:endParaRPr>
          </a:p>
          <a:p>
            <a:pPr lvl="2"/>
            <a:endParaRPr lang="en-GB" sz="1600" dirty="0">
              <a:latin typeface="Helvetica Light" panose="020B0403020202020204"/>
            </a:endParaRPr>
          </a:p>
          <a:p>
            <a:pPr marL="0" lvl="2" algn="just"/>
            <a:r>
              <a:rPr lang="en-GB" sz="1600" dirty="0" err="1">
                <a:latin typeface="Helvetica Light" panose="020B0403020202020204"/>
              </a:rPr>
              <a:t>የድርጅታዊ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የተቋማዊ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የሥነ-ምግባር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ደንቦች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የሰራተኞች</a:t>
            </a:r>
            <a:r>
              <a:rPr lang="en-GB" sz="1600" dirty="0">
                <a:latin typeface="Helvetica Light" panose="020B0403020202020204"/>
              </a:rPr>
              <a:t> እና </a:t>
            </a:r>
            <a:r>
              <a:rPr lang="en-GB" sz="1600" dirty="0" err="1">
                <a:latin typeface="Helvetica Light" panose="020B0403020202020204"/>
              </a:rPr>
              <a:t>ባልደረባዎች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የሚጠበቁ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ባህሪያትን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ያብራራል</a:t>
            </a:r>
            <a:r>
              <a:rPr lang="en-GB" sz="1600" dirty="0">
                <a:latin typeface="Helvetica Light" panose="020B0403020202020204"/>
              </a:rPr>
              <a:t>። </a:t>
            </a:r>
            <a:r>
              <a:rPr lang="en-GB" sz="1600" dirty="0" err="1">
                <a:latin typeface="Helvetica Light" panose="020B0403020202020204"/>
              </a:rPr>
              <a:t>የሥነ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ምግባር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ደንቦቹ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ራሳቸውን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ችለው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ለብቻ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በሰነድ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መልክ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የሙያዊ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ሥነ-ምግባሮችን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አካተው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ሊቀርቡ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ይቻላሉ</a:t>
            </a:r>
            <a:r>
              <a:rPr lang="en-GB" sz="1600" dirty="0">
                <a:latin typeface="Helvetica Light" panose="020B0403020202020204"/>
              </a:rPr>
              <a:t> ፡፡ </a:t>
            </a:r>
            <a:r>
              <a:rPr lang="en-GB" sz="1600" dirty="0" err="1">
                <a:latin typeface="Helvetica Light" panose="020B0403020202020204"/>
              </a:rPr>
              <a:t>አሊያም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በጥቃት</a:t>
            </a:r>
            <a:r>
              <a:rPr lang="en-GB" sz="1600" dirty="0">
                <a:latin typeface="Helvetica Light" panose="020B0403020202020204"/>
              </a:rPr>
              <a:t> ጥበቃ </a:t>
            </a:r>
            <a:r>
              <a:rPr lang="en-GB" sz="1600" dirty="0" err="1">
                <a:latin typeface="Helvetica Light" panose="020B0403020202020204"/>
              </a:rPr>
              <a:t>ፖሊሲ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ውስጥም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ተካተው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መቅረብ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የሚችሉበት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ሁኔታ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አለ</a:t>
            </a:r>
            <a:r>
              <a:rPr lang="en-GB" sz="1600" dirty="0">
                <a:latin typeface="Helvetica Light" panose="020B0403020202020204"/>
              </a:rPr>
              <a:t> ፡፡  </a:t>
            </a:r>
          </a:p>
          <a:p>
            <a:pPr marL="0" lvl="2" indent="0">
              <a:buNone/>
            </a:pPr>
            <a:endParaRPr lang="en-GB" sz="1600" dirty="0">
              <a:solidFill>
                <a:srgbClr val="FF0000"/>
              </a:solidFill>
              <a:latin typeface="Helvetica Light" panose="020B0403020202020204"/>
            </a:endParaRPr>
          </a:p>
          <a:p>
            <a:endParaRPr lang="en-GB" dirty="0"/>
          </a:p>
        </p:txBody>
      </p:sp>
      <p:pic>
        <p:nvPicPr>
          <p:cNvPr id="4" name="Picture 3" descr="A group of people standing in a tent  Description automatically generated">
            <a:extLst>
              <a:ext uri="{FF2B5EF4-FFF2-40B4-BE49-F238E27FC236}">
                <a16:creationId xmlns:a16="http://schemas.microsoft.com/office/drawing/2014/main" id="{CAB33FC9-6819-4B77-BCC8-C69CCD4745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32" y="2050325"/>
            <a:ext cx="3863371" cy="275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7D49FB-0D3D-4CCD-A70E-F1AC8DB1B54E}"/>
              </a:ext>
            </a:extLst>
          </p:cNvPr>
          <p:cNvSpPr txBox="1"/>
          <p:nvPr/>
        </p:nvSpPr>
        <p:spPr>
          <a:xfrm>
            <a:off x="4720432" y="4807675"/>
            <a:ext cx="38633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ምስል  </a:t>
            </a:r>
            <a:r>
              <a:rPr lang="en-GB" sz="1200" dirty="0" err="1"/>
              <a:t>በሳንቲያጎ</a:t>
            </a:r>
            <a:r>
              <a:rPr lang="en-GB" sz="1200" dirty="0"/>
              <a:t> </a:t>
            </a:r>
            <a:r>
              <a:rPr lang="en-GB" sz="1200" dirty="0" err="1"/>
              <a:t>ሮድሪጌዝ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4200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347F-8FE6-3D41-9B10-4CDA80B57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ይህ</a:t>
            </a:r>
            <a:r>
              <a:rPr lang="en-US" dirty="0"/>
              <a:t>  ጽ</a:t>
            </a:r>
            <a:r>
              <a:rPr lang="en-GB" dirty="0"/>
              <a:t>ሑ</a:t>
            </a:r>
            <a:r>
              <a:rPr lang="en-US" dirty="0"/>
              <a:t>ፍ </a:t>
            </a:r>
            <a:r>
              <a:rPr lang="en-US" dirty="0" err="1"/>
              <a:t>የሚሸፍነው</a:t>
            </a:r>
            <a:r>
              <a:rPr lang="en-US" dirty="0"/>
              <a:t> ፥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3691" y="1894114"/>
            <a:ext cx="8843555" cy="3558050"/>
            <a:chOff x="1" y="1733773"/>
            <a:chExt cx="9144000" cy="3660913"/>
          </a:xfrm>
        </p:grpSpPr>
        <p:pic>
          <p:nvPicPr>
            <p:cNvPr id="5" name="Picture 4" descr="Diagram  Description automatically generated">
              <a:extLst>
                <a:ext uri="{FF2B5EF4-FFF2-40B4-BE49-F238E27FC236}">
                  <a16:creationId xmlns:a16="http://schemas.microsoft.com/office/drawing/2014/main" id="{FACDA77B-F8D4-48A3-AD19-A21BD7C7E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1733773"/>
              <a:ext cx="9144000" cy="36609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20719" y="2763064"/>
              <a:ext cx="3663452" cy="247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ከጥቃት ጥበቃ  </a:t>
              </a:r>
              <a:r>
                <a:rPr lang="en-GB" sz="1100" dirty="0">
                  <a:solidFill>
                    <a:schemeClr val="bg1"/>
                  </a:solidFill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ምንድን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ነው ?  </a:t>
              </a:r>
              <a:endParaRPr lang="en-GB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83954" y="2763064"/>
              <a:ext cx="3849394" cy="33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 err="1">
                  <a:solidFill>
                    <a:schemeClr val="bg1"/>
                  </a:solidFill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የጥቃት</a:t>
              </a:r>
              <a:r>
                <a:rPr lang="en-GB" sz="1100" dirty="0">
                  <a:solidFill>
                    <a:schemeClr val="bg1"/>
                  </a:solidFill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ጥበቃ </a:t>
              </a:r>
              <a:r>
                <a:rPr lang="en-GB" sz="1100" dirty="0" err="1">
                  <a:solidFill>
                    <a:schemeClr val="bg1"/>
                  </a:solidFill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ጉዳዮችን</a:t>
              </a:r>
              <a:r>
                <a:rPr lang="en-GB" sz="1100" dirty="0">
                  <a:solidFill>
                    <a:schemeClr val="bg1"/>
                  </a:solidFill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እንዴት </a:t>
              </a:r>
              <a:r>
                <a:rPr lang="en-GB" sz="1100" dirty="0" err="1">
                  <a:solidFill>
                    <a:schemeClr val="bg1"/>
                  </a:solidFill>
                </a:rPr>
                <a:t>መገምገምና</a:t>
              </a:r>
              <a:r>
                <a:rPr lang="en-GB" sz="1100" dirty="0">
                  <a:solidFill>
                    <a:schemeClr val="bg1"/>
                  </a:solidFill>
                </a:rPr>
                <a:t> </a:t>
              </a:r>
              <a:r>
                <a:rPr lang="en-GB" sz="1100" dirty="0">
                  <a:solidFill>
                    <a:schemeClr val="bg1"/>
                  </a:solidFill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</a:rPr>
                <a:t>ማቀድ</a:t>
              </a:r>
              <a:r>
                <a:rPr lang="en-GB" sz="1100" dirty="0">
                  <a:solidFill>
                    <a:schemeClr val="bg1"/>
                  </a:solidFill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</a:rPr>
                <a:t>እንችላለን</a:t>
              </a:r>
              <a:r>
                <a:rPr lang="en-GB" sz="1100" dirty="0">
                  <a:solidFill>
                    <a:schemeClr val="bg1"/>
                  </a:solidFill>
                </a:rPr>
                <a:t> ?</a:t>
              </a:r>
              <a:endParaRPr lang="en-GB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30171" y="4716235"/>
              <a:ext cx="3154000" cy="247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የከጥቃት ጥበቃን </a:t>
              </a:r>
              <a:r>
                <a:rPr lang="en-GB" sz="1100" dirty="0" err="1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ለማከናወን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GB" sz="1100" dirty="0">
                  <a:solidFill>
                    <a:schemeClr val="bg1"/>
                  </a:solidFill>
                </a:rPr>
                <a:t>ምን </a:t>
              </a:r>
              <a:r>
                <a:rPr lang="en-GB" sz="1100" dirty="0" err="1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ማሟላት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ያስፈልገናል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GB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82214" y="4716235"/>
              <a:ext cx="3048000" cy="352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 err="1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ችግሮች</a:t>
              </a:r>
              <a:r>
                <a:rPr lang="en-GB" sz="1000" dirty="0">
                  <a:solidFill>
                    <a:schemeClr val="bg1"/>
                  </a:solidFill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000" dirty="0" err="1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ሲያጋጥሙ</a:t>
              </a:r>
              <a:r>
                <a:rPr lang="en-GB" sz="10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ምን </a:t>
              </a:r>
              <a:r>
                <a:rPr lang="en-GB" sz="1000" dirty="0" err="1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ማድረግ</a:t>
              </a:r>
              <a:r>
                <a:rPr lang="en-GB" sz="10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000" dirty="0" err="1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ይጠበቅብናል</a:t>
              </a:r>
              <a:r>
                <a:rPr lang="en-GB" sz="10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endParaRPr lang="en-GB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616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5" y="756776"/>
            <a:ext cx="8218488" cy="691200"/>
          </a:xfrm>
        </p:spPr>
        <p:txBody>
          <a:bodyPr/>
          <a:lstStyle/>
          <a:p>
            <a:r>
              <a:rPr lang="en-GB" sz="2400" dirty="0">
                <a:ea typeface="+mn-ea"/>
                <a:cs typeface="+mn-cs"/>
              </a:rPr>
              <a:t>የከጥቃት ጥበቃን </a:t>
            </a:r>
            <a:r>
              <a:rPr lang="en-GB" sz="2400" dirty="0" err="1">
                <a:ea typeface="+mn-ea"/>
                <a:cs typeface="+mn-cs"/>
              </a:rPr>
              <a:t>ለማከናወን</a:t>
            </a:r>
            <a:r>
              <a:rPr lang="en-GB" sz="2400" dirty="0">
                <a:ea typeface="+mn-ea"/>
                <a:cs typeface="+mn-cs"/>
              </a:rPr>
              <a:t>  ምን </a:t>
            </a:r>
            <a:r>
              <a:rPr lang="en-GB" sz="2400" dirty="0" err="1">
                <a:ea typeface="+mn-ea"/>
                <a:cs typeface="+mn-cs"/>
              </a:rPr>
              <a:t>ማሟላት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ያስፈልገናል</a:t>
            </a:r>
            <a:r>
              <a:rPr lang="en-GB" sz="2400" dirty="0">
                <a:ea typeface="+mn-ea"/>
                <a:cs typeface="+mn-cs"/>
              </a:rPr>
              <a:t>?</a:t>
            </a:r>
            <a:br>
              <a:rPr lang="en-GB" sz="2400" dirty="0">
                <a:ea typeface="+mn-ea"/>
                <a:cs typeface="+mn-cs"/>
              </a:rPr>
            </a:br>
            <a:endParaRPr lang="en-GB" sz="24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5" y="1221680"/>
            <a:ext cx="7921625" cy="503583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መልካም</a:t>
            </a:r>
            <a:r>
              <a:rPr lang="en-GB" dirty="0"/>
              <a:t> </a:t>
            </a:r>
            <a:r>
              <a:rPr lang="en-GB" dirty="0">
                <a:solidFill>
                  <a:srgbClr val="283A51"/>
                </a:solidFill>
              </a:rPr>
              <a:t>አስተዳደር እና </a:t>
            </a:r>
            <a:r>
              <a:rPr lang="en-GB" dirty="0" err="1">
                <a:solidFill>
                  <a:srgbClr val="283A51"/>
                </a:solidFill>
              </a:rPr>
              <a:t>ተጠያቂነት</a:t>
            </a:r>
            <a:endParaRPr lang="en-GB" dirty="0">
              <a:solidFill>
                <a:srgbClr val="283A5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20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20</a:t>
            </a:fld>
            <a:r>
              <a:rPr lang="en-US" sz="900">
                <a:latin typeface="Helvetica Light" panose="020B0403020202020204" pitchFamily="34" charset="0"/>
              </a:rPr>
              <a:t> </a:t>
            </a:r>
            <a:r>
              <a:rPr lang="en-GB" sz="90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E2729-B32C-4190-A702-C4FC3F6582B9}"/>
              </a:ext>
            </a:extLst>
          </p:cNvPr>
          <p:cNvSpPr txBox="1"/>
          <p:nvPr/>
        </p:nvSpPr>
        <p:spPr>
          <a:xfrm>
            <a:off x="1656522" y="1644523"/>
            <a:ext cx="739603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ተቋማት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የጥቃት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ጥበቃን 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በማስተዳደር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ዙሪያ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እና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ተቋሙን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ተጠያቂ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ከማድረግ አኳያ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ግልጽ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መንገዶች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ሊኖራቸው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ይገባል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፡፡</a:t>
            </a:r>
          </a:p>
          <a:p>
            <a:pPr marL="0" lvl="2" indent="0">
              <a:buNone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 indent="0">
              <a:buNone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 indent="0">
              <a:buNone/>
            </a:pP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በጥቃት ጥበቃ ዙሪያ የተከናወኑ ተግባራትን በመደበኛነት  አመራሩ ሪፖርት ማድረግ እና የተቋሙ ባላደራዎች ተደግሞ እነዚህን ተግባራት የመገምገም ስራ ማከናወን ፣ ተጠያቂነትን ለማስፈን ወሳኝ  ጉዳይ ነው ፡፡ </a:t>
            </a: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 indent="0">
              <a:buNone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/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የሥራ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አስፈፃሚ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ቡድኖች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እና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የባላደራ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ጉባኤዎች ፣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በጥቅሉ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የጥቃት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ጥበቃን በተመለከተ ልዩ የአስተዳደር እና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የተጠያቂነት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ሚና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ያላቸው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የተቋሙ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አካላቶች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፣ 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ፖሊሲዎቹ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እንዲያሟሉ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፣ አደጋዎችን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ተቋሙ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እንዲቆጣጠር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እና 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ከበፊት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</a:p>
          <a:p>
            <a:pPr marL="0" lvl="2" indent="0">
              <a:buNone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ስኬት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ወይም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ከ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ጥበቃ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ጉዳዮች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እንዲማር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ሊረዱት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ይችላሉ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፡፡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በእያንዳንዱ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ክፍል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ወይም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ቡድን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ውስጥ የ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ጥበቃ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ተወካዮች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መኖሩም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ጠቃሚ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ሊሆን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ይችላል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፡፡</a:t>
            </a:r>
          </a:p>
          <a:p>
            <a:pPr lvl="2"/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 indent="0">
              <a:buNone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 indent="0">
              <a:buNone/>
            </a:pP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በተቋሙ የሥራ አስፈፃሚ እና የቦርድ አመራር ደረጃዎች ተጠያቂነትን በማስፈን ከወሲባዊ ብዝበዛ ፣ ጥቃት እና ወሲባዊ ትንኮሳ (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SEAH)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የተረፉትን ጨምሮ ከተለያዩ ሰዎች የሚመጡ ጉዳዮች ተሰሚነት እንዲራቸው ማድረግ </a:t>
            </a: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endParaRPr lang="en-GB" sz="1600" dirty="0"/>
          </a:p>
        </p:txBody>
      </p:sp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5EE89009-2120-48CB-AA60-B23F7A72A1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602" y="1633840"/>
            <a:ext cx="581511" cy="581511"/>
          </a:xfrm>
          <a:prstGeom prst="rect">
            <a:avLst/>
          </a:prstGeom>
        </p:spPr>
      </p:pic>
      <p:pic>
        <p:nvPicPr>
          <p:cNvPr id="10" name="Graphic 9" descr="Document">
            <a:extLst>
              <a:ext uri="{FF2B5EF4-FFF2-40B4-BE49-F238E27FC236}">
                <a16:creationId xmlns:a16="http://schemas.microsoft.com/office/drawing/2014/main" id="{4B8CC374-D730-403B-AF57-01EA36B11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602" y="2654060"/>
            <a:ext cx="629890" cy="629890"/>
          </a:xfrm>
          <a:prstGeom prst="rect">
            <a:avLst/>
          </a:prstGeom>
        </p:spPr>
      </p:pic>
      <p:pic>
        <p:nvPicPr>
          <p:cNvPr id="16" name="Graphic 15" descr="Head with gears">
            <a:extLst>
              <a:ext uri="{FF2B5EF4-FFF2-40B4-BE49-F238E27FC236}">
                <a16:creationId xmlns:a16="http://schemas.microsoft.com/office/drawing/2014/main" id="{885B40FE-5098-41C1-9706-9F0A27F14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242" y="3676987"/>
            <a:ext cx="742765" cy="742765"/>
          </a:xfrm>
          <a:prstGeom prst="rect">
            <a:avLst/>
          </a:prstGeom>
        </p:spPr>
      </p:pic>
      <p:pic>
        <p:nvPicPr>
          <p:cNvPr id="18" name="Graphic 17" descr="Radio microphone">
            <a:extLst>
              <a:ext uri="{FF2B5EF4-FFF2-40B4-BE49-F238E27FC236}">
                <a16:creationId xmlns:a16="http://schemas.microsoft.com/office/drawing/2014/main" id="{BF1F2499-F753-415D-8D1B-1D1FE9FC8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052" y="5469127"/>
            <a:ext cx="742766" cy="7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5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9201" y="669783"/>
            <a:ext cx="8218488" cy="691200"/>
          </a:xfrm>
        </p:spPr>
        <p:txBody>
          <a:bodyPr/>
          <a:lstStyle/>
          <a:p>
            <a:r>
              <a:rPr lang="en-GB" sz="2400" dirty="0">
                <a:ea typeface="+mn-ea"/>
                <a:cs typeface="+mn-cs"/>
              </a:rPr>
              <a:t>የከጥቃት ጥበቃን </a:t>
            </a:r>
            <a:r>
              <a:rPr lang="en-GB" sz="2400" dirty="0" err="1">
                <a:ea typeface="+mn-ea"/>
                <a:cs typeface="+mn-cs"/>
              </a:rPr>
              <a:t>ለማከናወን</a:t>
            </a:r>
            <a:r>
              <a:rPr lang="en-GB" sz="2400" dirty="0">
                <a:ea typeface="+mn-ea"/>
                <a:cs typeface="+mn-cs"/>
              </a:rPr>
              <a:t>  ምን </a:t>
            </a:r>
            <a:r>
              <a:rPr lang="en-GB" sz="2400" dirty="0" err="1">
                <a:ea typeface="+mn-ea"/>
                <a:cs typeface="+mn-cs"/>
              </a:rPr>
              <a:t>ማሟላት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ያስፈልገናል</a:t>
            </a:r>
            <a:r>
              <a:rPr lang="en-GB" sz="2400" dirty="0">
                <a:ea typeface="+mn-ea"/>
                <a:cs typeface="+mn-cs"/>
              </a:rPr>
              <a:t>?</a:t>
            </a:r>
            <a:br>
              <a:rPr lang="en-GB" sz="2400" dirty="0">
                <a:ea typeface="+mn-ea"/>
                <a:cs typeface="+mn-cs"/>
              </a:rPr>
            </a:br>
            <a:endParaRPr lang="en-GB" sz="24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8" y="1185823"/>
            <a:ext cx="7921625" cy="507406"/>
          </a:xfrm>
        </p:spPr>
        <p:txBody>
          <a:bodyPr>
            <a:normAutofit fontScale="47500" lnSpcReduction="20000"/>
          </a:bodyPr>
          <a:lstStyle/>
          <a:p>
            <a:r>
              <a:rPr lang="en-GB" sz="4400" dirty="0" err="1">
                <a:solidFill>
                  <a:srgbClr val="283A51"/>
                </a:solidFill>
              </a:rPr>
              <a:t>ተግባቦት</a:t>
            </a:r>
            <a:r>
              <a:rPr lang="en-GB" sz="4400" dirty="0">
                <a:solidFill>
                  <a:srgbClr val="283A51"/>
                </a:solidFill>
              </a:rPr>
              <a:t> ፣ </a:t>
            </a:r>
            <a:r>
              <a:rPr lang="en-GB" sz="4400" dirty="0" err="1">
                <a:solidFill>
                  <a:srgbClr val="283A51"/>
                </a:solidFill>
              </a:rPr>
              <a:t>መማማር</a:t>
            </a:r>
            <a:r>
              <a:rPr lang="en-GB" sz="4400" dirty="0">
                <a:solidFill>
                  <a:srgbClr val="283A51"/>
                </a:solidFill>
              </a:rPr>
              <a:t> እና እድገት /</a:t>
            </a:r>
            <a:r>
              <a:rPr lang="en-GB" sz="4400" dirty="0" err="1">
                <a:solidFill>
                  <a:srgbClr val="283A51"/>
                </a:solidFill>
              </a:rPr>
              <a:t>መሻሻል</a:t>
            </a:r>
            <a:r>
              <a:rPr lang="en-GB" sz="4400" dirty="0">
                <a:solidFill>
                  <a:srgbClr val="283A51"/>
                </a:solidFill>
              </a:rPr>
              <a:t> </a:t>
            </a:r>
          </a:p>
          <a:p>
            <a:r>
              <a:rPr lang="en-GB" dirty="0">
                <a:solidFill>
                  <a:srgbClr val="283A51"/>
                </a:solidFill>
              </a:rPr>
              <a:t>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21</a:t>
            </a:fld>
            <a:r>
              <a:rPr lang="en-US" sz="900">
                <a:latin typeface="Helvetica Light" panose="020B0403020202020204" pitchFamily="34" charset="0"/>
              </a:rPr>
              <a:t> </a:t>
            </a:r>
            <a:r>
              <a:rPr lang="en-GB" sz="90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>
                <a:latin typeface="Helvetica Light" panose="020B0403020202020204" pitchFamily="34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21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pic>
        <p:nvPicPr>
          <p:cNvPr id="4" name="Picture 3" descr="A group of people sitting in a room  Description automatically generated">
            <a:extLst>
              <a:ext uri="{FF2B5EF4-FFF2-40B4-BE49-F238E27FC236}">
                <a16:creationId xmlns:a16="http://schemas.microsoft.com/office/drawing/2014/main" id="{4CDE89D9-5A52-4844-A4F5-4ABF882C9E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1" y="1773383"/>
            <a:ext cx="4451564" cy="2962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2DFEBB-A3D9-4D3D-B2E5-F3648FF98875}"/>
              </a:ext>
            </a:extLst>
          </p:cNvPr>
          <p:cNvSpPr txBox="1"/>
          <p:nvPr/>
        </p:nvSpPr>
        <p:spPr>
          <a:xfrm>
            <a:off x="5287617" y="1693229"/>
            <a:ext cx="3237183" cy="4150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ሁሉም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ሰራተኞች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ተባባሪዎች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የ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ጥበቃ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የማድረግ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ሃላፊነታቸውን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እነዚህን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እንዴት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መወጣት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እንዳለባቸው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መገንዘብ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አለባቸው።</a:t>
            </a:r>
          </a:p>
          <a:p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352675" algn="l"/>
              </a:tabLst>
            </a:pP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ይህ የ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ጥበቃን በተመለከተ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ውጤታማ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ግንኙነትን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/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ተግባቦት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ለሠራተኞች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ለባልደረባዎች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መደበኛ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ሥልጠና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መስጠት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</a:p>
          <a:p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ይፈልጋል ፡፡</a:t>
            </a:r>
          </a:p>
          <a:p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90870-F5C2-4407-8FFC-426E7F54B78A}"/>
              </a:ext>
            </a:extLst>
          </p:cNvPr>
          <p:cNvSpPr txBox="1"/>
          <p:nvPr/>
        </p:nvSpPr>
        <p:spPr>
          <a:xfrm>
            <a:off x="568725" y="5024619"/>
            <a:ext cx="79136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አንዳንድ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ሰዎች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ተጨማሪ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ሥልጠና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ያስፈልጋቸዋል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።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ለምሳሌ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የ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ጥበቃ 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ተወካዮች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የሰው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ኃይል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ሰራተኞች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የአመራር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ቡድኖች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በበለጠ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የ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ጥበቃ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ሥራዎቻቸው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ላይ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የበለጠ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ልዩ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ዕውቀት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ተጨማሪ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ሥልጠና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ይፈልጋሉ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፡፡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BFD13-9AD0-4BF9-BE6A-A5F07C7B8242}"/>
              </a:ext>
            </a:extLst>
          </p:cNvPr>
          <p:cNvSpPr txBox="1"/>
          <p:nvPr/>
        </p:nvSpPr>
        <p:spPr>
          <a:xfrm>
            <a:off x="503616" y="4736066"/>
            <a:ext cx="23647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ምስል</a:t>
            </a:r>
            <a:r>
              <a:rPr lang="en-GB" sz="1200" dirty="0">
                <a:solidFill>
                  <a:srgbClr val="00B050"/>
                </a:solidFill>
              </a:rPr>
              <a:t> </a:t>
            </a:r>
            <a:r>
              <a:rPr lang="en-GB" sz="1200" dirty="0" err="1"/>
              <a:t>በፖል</a:t>
            </a:r>
            <a:r>
              <a:rPr lang="en-GB" sz="1200" dirty="0"/>
              <a:t> </a:t>
            </a:r>
            <a:r>
              <a:rPr lang="en-GB" sz="1200" dirty="0" err="1"/>
              <a:t>ሮቢን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6894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91" y="748800"/>
            <a:ext cx="8218488" cy="691200"/>
          </a:xfrm>
        </p:spPr>
        <p:txBody>
          <a:bodyPr/>
          <a:lstStyle/>
          <a:p>
            <a:r>
              <a:rPr lang="en-GB" sz="2600" dirty="0">
                <a:ea typeface="+mn-ea"/>
                <a:cs typeface="+mn-cs"/>
              </a:rPr>
              <a:t>የከጥቃት ጥበቃን </a:t>
            </a:r>
            <a:r>
              <a:rPr lang="en-GB" sz="2600" dirty="0" err="1">
                <a:ea typeface="+mn-ea"/>
                <a:cs typeface="+mn-cs"/>
              </a:rPr>
              <a:t>ለማከናወን</a:t>
            </a:r>
            <a:r>
              <a:rPr lang="en-GB" sz="2600" dirty="0">
                <a:ea typeface="+mn-ea"/>
                <a:cs typeface="+mn-cs"/>
              </a:rPr>
              <a:t>  ምን </a:t>
            </a:r>
            <a:r>
              <a:rPr lang="en-GB" sz="2600" dirty="0" err="1">
                <a:ea typeface="+mn-ea"/>
                <a:cs typeface="+mn-cs"/>
              </a:rPr>
              <a:t>ማሟላት</a:t>
            </a:r>
            <a:r>
              <a:rPr lang="en-GB" sz="2600" dirty="0">
                <a:ea typeface="+mn-ea"/>
                <a:cs typeface="+mn-cs"/>
              </a:rPr>
              <a:t> </a:t>
            </a:r>
            <a:r>
              <a:rPr lang="en-GB" sz="2600" dirty="0" err="1">
                <a:ea typeface="+mn-ea"/>
                <a:cs typeface="+mn-cs"/>
              </a:rPr>
              <a:t>ያስፈልገናል</a:t>
            </a:r>
            <a:r>
              <a:rPr lang="en-GB" sz="2600" dirty="0">
                <a:ea typeface="+mn-ea"/>
                <a:cs typeface="+mn-cs"/>
              </a:rPr>
              <a:t>?</a:t>
            </a:r>
            <a:br>
              <a:rPr lang="en-GB" sz="2600" dirty="0">
                <a:ea typeface="+mn-ea"/>
                <a:cs typeface="+mn-cs"/>
              </a:rPr>
            </a:br>
            <a:endParaRPr lang="en-GB" sz="26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1" y="1440000"/>
            <a:ext cx="3775279" cy="4682504"/>
          </a:xfrm>
        </p:spPr>
        <p:txBody>
          <a:bodyPr>
            <a:normAutofit lnSpcReduction="10000"/>
          </a:bodyPr>
          <a:lstStyle/>
          <a:p>
            <a:r>
              <a:rPr lang="en-GB" sz="2800" dirty="0" err="1">
                <a:solidFill>
                  <a:srgbClr val="283A51"/>
                </a:solidFill>
              </a:rPr>
              <a:t>ከኅብረተሰቡ</a:t>
            </a:r>
            <a:r>
              <a:rPr lang="en-GB" sz="2800" dirty="0">
                <a:solidFill>
                  <a:srgbClr val="283A51"/>
                </a:solidFill>
              </a:rPr>
              <a:t> </a:t>
            </a:r>
            <a:r>
              <a:rPr lang="en-GB" sz="2800" dirty="0" err="1">
                <a:solidFill>
                  <a:srgbClr val="283A51"/>
                </a:solidFill>
              </a:rPr>
              <a:t>ጋር</a:t>
            </a:r>
            <a:r>
              <a:rPr lang="en-GB" sz="2800" dirty="0">
                <a:solidFill>
                  <a:srgbClr val="283A51"/>
                </a:solidFill>
              </a:rPr>
              <a:t> </a:t>
            </a:r>
            <a:r>
              <a:rPr lang="en-GB" sz="2800" dirty="0" err="1">
                <a:solidFill>
                  <a:srgbClr val="283A51"/>
                </a:solidFill>
              </a:rPr>
              <a:t>መገናኘት</a:t>
            </a:r>
            <a:endParaRPr lang="en-GB" sz="2800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r>
              <a:rPr lang="en-GB" sz="2100" dirty="0" err="1">
                <a:solidFill>
                  <a:srgbClr val="283A51"/>
                </a:solidFill>
              </a:rPr>
              <a:t>ሁሉም</a:t>
            </a:r>
            <a:r>
              <a:rPr lang="en-GB" sz="2100" dirty="0">
                <a:solidFill>
                  <a:srgbClr val="283A51"/>
                </a:solidFill>
              </a:rPr>
              <a:t>  </a:t>
            </a:r>
            <a:r>
              <a:rPr lang="am-ET" sz="2100" dirty="0">
                <a:solidFill>
                  <a:srgbClr val="283A51"/>
                </a:solidFill>
              </a:rPr>
              <a:t>የተቋሙ መርሐግብር </a:t>
            </a:r>
            <a:r>
              <a:rPr lang="en-GB" sz="2100" dirty="0">
                <a:solidFill>
                  <a:srgbClr val="283A51"/>
                </a:solidFill>
              </a:rPr>
              <a:t>  </a:t>
            </a:r>
            <a:r>
              <a:rPr lang="en-GB" sz="2100" dirty="0" err="1">
                <a:solidFill>
                  <a:srgbClr val="283A51"/>
                </a:solidFill>
              </a:rPr>
              <a:t>ተሳታፊዎች</a:t>
            </a:r>
            <a:r>
              <a:rPr lang="en-GB" sz="2100" dirty="0">
                <a:solidFill>
                  <a:srgbClr val="283A51"/>
                </a:solidFill>
              </a:rPr>
              <a:t> ፣ </a:t>
            </a:r>
            <a:r>
              <a:rPr lang="en-GB" sz="2100" dirty="0" err="1">
                <a:solidFill>
                  <a:srgbClr val="283A51"/>
                </a:solidFill>
              </a:rPr>
              <a:t>ማህበረሰቦቻቸው</a:t>
            </a:r>
            <a:r>
              <a:rPr lang="en-GB" sz="2100" dirty="0">
                <a:solidFill>
                  <a:srgbClr val="283A51"/>
                </a:solidFill>
              </a:rPr>
              <a:t> እና </a:t>
            </a:r>
            <a:r>
              <a:rPr lang="en-GB" sz="2100" dirty="0" err="1">
                <a:solidFill>
                  <a:srgbClr val="283A51"/>
                </a:solidFill>
              </a:rPr>
              <a:t>ሕፃናትን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ጨምሮ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ሰፊው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ኅብረተሰብ</a:t>
            </a:r>
            <a:r>
              <a:rPr lang="en-GB" sz="2100" dirty="0">
                <a:solidFill>
                  <a:srgbClr val="283A51"/>
                </a:solidFill>
              </a:rPr>
              <a:t> ስለ ድርጅቱ የከጥቃት ጥበቃ </a:t>
            </a:r>
            <a:r>
              <a:rPr lang="en-GB" sz="2100" dirty="0" err="1">
                <a:solidFill>
                  <a:srgbClr val="283A51"/>
                </a:solidFill>
              </a:rPr>
              <a:t>ግዴታዎች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ማወቅ</a:t>
            </a:r>
            <a:r>
              <a:rPr lang="en-GB" sz="2100" dirty="0">
                <a:solidFill>
                  <a:srgbClr val="283A51"/>
                </a:solidFill>
              </a:rPr>
              <a:t> አለባቸው ፡፡</a:t>
            </a:r>
          </a:p>
          <a:p>
            <a:pPr marL="0" lvl="2" indent="0">
              <a:buNone/>
            </a:pPr>
            <a:endParaRPr lang="en-GB" sz="2100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r>
              <a:rPr lang="en-GB" sz="2100" dirty="0">
                <a:solidFill>
                  <a:srgbClr val="283A51"/>
                </a:solidFill>
              </a:rPr>
              <a:t>ሰዎች </a:t>
            </a:r>
            <a:r>
              <a:rPr lang="en-GB" sz="2100" dirty="0" err="1">
                <a:solidFill>
                  <a:srgbClr val="283A51"/>
                </a:solidFill>
              </a:rPr>
              <a:t>ሕፃናትን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ጨምሮ</a:t>
            </a:r>
            <a:r>
              <a:rPr lang="en-GB" sz="2100" dirty="0">
                <a:solidFill>
                  <a:srgbClr val="283A51"/>
                </a:solidFill>
              </a:rPr>
              <a:t> የተለያዩ </a:t>
            </a:r>
            <a:r>
              <a:rPr lang="en-GB" sz="2100" dirty="0" err="1">
                <a:solidFill>
                  <a:srgbClr val="283A51"/>
                </a:solidFill>
              </a:rPr>
              <a:t>ፍላጎቶች</a:t>
            </a:r>
            <a:r>
              <a:rPr lang="en-GB" sz="2100" dirty="0">
                <a:solidFill>
                  <a:srgbClr val="283A51"/>
                </a:solidFill>
              </a:rPr>
              <a:t> ፣ </a:t>
            </a:r>
            <a:r>
              <a:rPr lang="en-GB" sz="2100" dirty="0" err="1">
                <a:solidFill>
                  <a:srgbClr val="283A51"/>
                </a:solidFill>
              </a:rPr>
              <a:t>ችሎታዎች</a:t>
            </a:r>
            <a:r>
              <a:rPr lang="en-GB" sz="2100" dirty="0">
                <a:solidFill>
                  <a:srgbClr val="283A51"/>
                </a:solidFill>
              </a:rPr>
              <a:t> እና </a:t>
            </a:r>
            <a:r>
              <a:rPr lang="en-GB" sz="2100" dirty="0" err="1">
                <a:solidFill>
                  <a:srgbClr val="283A51"/>
                </a:solidFill>
              </a:rPr>
              <a:t>የመረዳት</a:t>
            </a:r>
            <a:r>
              <a:rPr lang="en-GB" sz="2100" dirty="0">
                <a:solidFill>
                  <a:srgbClr val="283A51"/>
                </a:solidFill>
              </a:rPr>
              <a:t> ደረጃዎች </a:t>
            </a:r>
            <a:r>
              <a:rPr lang="en-GB" sz="2100" dirty="0" err="1">
                <a:solidFill>
                  <a:srgbClr val="283A51"/>
                </a:solidFill>
              </a:rPr>
              <a:t>አሏቸው</a:t>
            </a:r>
            <a:r>
              <a:rPr lang="en-GB" sz="2100" dirty="0">
                <a:solidFill>
                  <a:srgbClr val="283A51"/>
                </a:solidFill>
              </a:rPr>
              <a:t> ፡፡ ብዙ ሰዎች </a:t>
            </a:r>
            <a:r>
              <a:rPr lang="en-GB" sz="2100" dirty="0" err="1">
                <a:solidFill>
                  <a:srgbClr val="283A51"/>
                </a:solidFill>
              </a:rPr>
              <a:t>ከወሲባዊ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ብዝበዛ</a:t>
            </a:r>
            <a:r>
              <a:rPr lang="en-GB" sz="2100" dirty="0">
                <a:solidFill>
                  <a:srgbClr val="283A51"/>
                </a:solidFill>
              </a:rPr>
              <a:t> ፣ </a:t>
            </a:r>
            <a:r>
              <a:rPr lang="en-GB" sz="2100" dirty="0" err="1">
                <a:solidFill>
                  <a:srgbClr val="283A51"/>
                </a:solidFill>
              </a:rPr>
              <a:t>ጥቃትእና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ትንኮሳ</a:t>
            </a:r>
            <a:r>
              <a:rPr lang="en-GB" sz="2100" dirty="0">
                <a:solidFill>
                  <a:srgbClr val="283A51"/>
                </a:solidFill>
              </a:rPr>
              <a:t> (SEAH) </a:t>
            </a:r>
            <a:r>
              <a:rPr lang="en-GB" sz="2100" dirty="0" err="1">
                <a:solidFill>
                  <a:srgbClr val="283A51"/>
                </a:solidFill>
              </a:rPr>
              <a:t>የመጠበቅ</a:t>
            </a:r>
            <a:r>
              <a:rPr lang="en-GB" sz="2100" dirty="0">
                <a:solidFill>
                  <a:srgbClr val="283A51"/>
                </a:solidFill>
              </a:rPr>
              <a:t>  </a:t>
            </a:r>
            <a:r>
              <a:rPr lang="en-GB" sz="2100" dirty="0" err="1">
                <a:solidFill>
                  <a:srgbClr val="283A51"/>
                </a:solidFill>
              </a:rPr>
              <a:t>መብቶቻቸውን</a:t>
            </a:r>
            <a:r>
              <a:rPr lang="en-GB" sz="2100" dirty="0">
                <a:solidFill>
                  <a:srgbClr val="283A51"/>
                </a:solidFill>
              </a:rPr>
              <a:t> በተመለከተ  </a:t>
            </a:r>
            <a:r>
              <a:rPr lang="am-ET" sz="2100" dirty="0">
                <a:solidFill>
                  <a:srgbClr val="283A51"/>
                </a:solidFill>
              </a:rPr>
              <a:t>ያሉ </a:t>
            </a:r>
            <a:r>
              <a:rPr lang="en-GB" sz="2100" dirty="0">
                <a:solidFill>
                  <a:srgbClr val="283A51"/>
                </a:solidFill>
              </a:rPr>
              <a:t> መረጃዎችን </a:t>
            </a:r>
            <a:r>
              <a:rPr lang="en-GB" sz="2100" dirty="0" err="1">
                <a:solidFill>
                  <a:srgbClr val="283A51"/>
                </a:solidFill>
              </a:rPr>
              <a:t>እንዲገነዘቡ</a:t>
            </a:r>
            <a:r>
              <a:rPr lang="en-GB" sz="2100" dirty="0">
                <a:solidFill>
                  <a:srgbClr val="283A51"/>
                </a:solidFill>
              </a:rPr>
              <a:t>  የተለያዩ </a:t>
            </a:r>
            <a:r>
              <a:rPr lang="en-GB" sz="2100" dirty="0" err="1">
                <a:solidFill>
                  <a:srgbClr val="283A51"/>
                </a:solidFill>
              </a:rPr>
              <a:t>የግንኙነት</a:t>
            </a:r>
            <a:r>
              <a:rPr lang="en-GB" sz="2100" dirty="0">
                <a:solidFill>
                  <a:srgbClr val="283A51"/>
                </a:solidFill>
              </a:rPr>
              <a:t>/</a:t>
            </a:r>
            <a:r>
              <a:rPr lang="en-GB" sz="2100" dirty="0" err="1">
                <a:solidFill>
                  <a:srgbClr val="283A51"/>
                </a:solidFill>
              </a:rPr>
              <a:t>የተግባቦት</a:t>
            </a:r>
            <a:r>
              <a:rPr lang="en-GB" sz="2100" dirty="0">
                <a:solidFill>
                  <a:srgbClr val="283A51"/>
                </a:solidFill>
              </a:rPr>
              <a:t>  መንገዶችን </a:t>
            </a:r>
            <a:r>
              <a:rPr lang="en-GB" sz="2100" dirty="0" err="1">
                <a:solidFill>
                  <a:srgbClr val="283A51"/>
                </a:solidFill>
              </a:rPr>
              <a:t>መጠቀሙ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ጠቃሚ</a:t>
            </a:r>
            <a:r>
              <a:rPr lang="en-GB" sz="2100" dirty="0">
                <a:solidFill>
                  <a:srgbClr val="283A51"/>
                </a:solidFill>
              </a:rPr>
              <a:t> ነው ፡፡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11188" y="6250579"/>
            <a:ext cx="2133600" cy="365125"/>
          </a:xfrm>
          <a:prstGeom prst="rect">
            <a:avLst/>
          </a:prstGeom>
        </p:spPr>
        <p:txBody>
          <a:bodyPr vert="horz" lIns="0" tIns="45720" rIns="0" bIns="4572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22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pic>
        <p:nvPicPr>
          <p:cNvPr id="4" name="Picture 3" descr="A group of people in a park  Description automatically generated">
            <a:extLst>
              <a:ext uri="{FF2B5EF4-FFF2-40B4-BE49-F238E27FC236}">
                <a16:creationId xmlns:a16="http://schemas.microsoft.com/office/drawing/2014/main" id="{2A271798-0216-458D-A874-E6A516B895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06983"/>
            <a:ext cx="3934239" cy="262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1300B9-6CFB-49AA-BF4C-1CB0BA501F38}"/>
              </a:ext>
            </a:extLst>
          </p:cNvPr>
          <p:cNvSpPr txBox="1"/>
          <p:nvPr/>
        </p:nvSpPr>
        <p:spPr>
          <a:xfrm>
            <a:off x="4572000" y="4929809"/>
            <a:ext cx="280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ምስል </a:t>
            </a:r>
            <a:r>
              <a:rPr lang="en-GB" sz="1200" dirty="0" err="1"/>
              <a:t>በዊል</a:t>
            </a:r>
            <a:r>
              <a:rPr lang="en-GB" sz="1200" dirty="0"/>
              <a:t> </a:t>
            </a:r>
            <a:r>
              <a:rPr lang="en-GB" sz="1200" dirty="0" err="1"/>
              <a:t>ባስተር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27392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5" y="545972"/>
            <a:ext cx="8218488" cy="691200"/>
          </a:xfrm>
        </p:spPr>
        <p:txBody>
          <a:bodyPr/>
          <a:lstStyle/>
          <a:p>
            <a:r>
              <a:rPr lang="en-GB" sz="2600" dirty="0">
                <a:ea typeface="+mn-ea"/>
                <a:cs typeface="+mn-cs"/>
              </a:rPr>
              <a:t>የከጥቃት ጥበቃን </a:t>
            </a:r>
            <a:r>
              <a:rPr lang="en-GB" sz="2600" dirty="0" err="1">
                <a:ea typeface="+mn-ea"/>
                <a:cs typeface="+mn-cs"/>
              </a:rPr>
              <a:t>ለማከናወን</a:t>
            </a:r>
            <a:r>
              <a:rPr lang="en-GB" sz="2600" dirty="0">
                <a:ea typeface="+mn-ea"/>
                <a:cs typeface="+mn-cs"/>
              </a:rPr>
              <a:t>  ምን </a:t>
            </a:r>
            <a:r>
              <a:rPr lang="en-GB" sz="2600" dirty="0" err="1">
                <a:ea typeface="+mn-ea"/>
                <a:cs typeface="+mn-cs"/>
              </a:rPr>
              <a:t>ማሟላት</a:t>
            </a:r>
            <a:r>
              <a:rPr lang="en-GB" sz="2600" dirty="0">
                <a:ea typeface="+mn-ea"/>
                <a:cs typeface="+mn-cs"/>
              </a:rPr>
              <a:t> </a:t>
            </a:r>
            <a:r>
              <a:rPr lang="en-GB" sz="2600" dirty="0" err="1">
                <a:ea typeface="+mn-ea"/>
                <a:cs typeface="+mn-cs"/>
              </a:rPr>
              <a:t>ያስፈልገናል</a:t>
            </a:r>
            <a:r>
              <a:rPr lang="en-GB" sz="2600" dirty="0">
                <a:ea typeface="+mn-ea"/>
                <a:cs typeface="+mn-cs"/>
              </a:rPr>
              <a:t>?</a:t>
            </a:r>
            <a:br>
              <a:rPr lang="en-GB" sz="2600" dirty="0">
                <a:ea typeface="+mn-ea"/>
                <a:cs typeface="+mn-cs"/>
              </a:rPr>
            </a:br>
            <a:endParaRPr lang="en-GB" sz="26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695796" y="1474823"/>
            <a:ext cx="6837019" cy="4268131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en-GB" sz="1500" dirty="0" err="1"/>
              <a:t>ተቋማ</a:t>
            </a:r>
            <a:r>
              <a:rPr lang="am-ET" sz="1500" dirty="0"/>
              <a:t>ት </a:t>
            </a:r>
            <a:r>
              <a:rPr lang="en-GB" sz="1500" dirty="0"/>
              <a:t> </a:t>
            </a:r>
            <a:r>
              <a:rPr lang="en-GB" sz="1500" dirty="0" err="1"/>
              <a:t>ከሠራተኛ</a:t>
            </a:r>
            <a:r>
              <a:rPr lang="en-GB" sz="1500" dirty="0"/>
              <a:t>  </a:t>
            </a:r>
            <a:r>
              <a:rPr lang="en-GB" sz="1500" dirty="0" err="1"/>
              <a:t>አባል</a:t>
            </a:r>
            <a:r>
              <a:rPr lang="en-GB" sz="1500" dirty="0"/>
              <a:t> </a:t>
            </a:r>
            <a:r>
              <a:rPr lang="en-GB" sz="1500" dirty="0" err="1"/>
              <a:t>ወይም</a:t>
            </a:r>
            <a:r>
              <a:rPr lang="en-GB" sz="1500" dirty="0"/>
              <a:t>   </a:t>
            </a:r>
            <a:r>
              <a:rPr lang="am-ET" sz="1500" dirty="0"/>
              <a:t>አጋር </a:t>
            </a:r>
            <a:r>
              <a:rPr lang="en-GB" sz="1500" dirty="0"/>
              <a:t> </a:t>
            </a:r>
            <a:r>
              <a:rPr lang="am-ET" sz="1500" dirty="0"/>
              <a:t>አካላት </a:t>
            </a:r>
            <a:r>
              <a:rPr lang="en-GB" sz="1500" dirty="0"/>
              <a:t>  </a:t>
            </a:r>
            <a:r>
              <a:rPr lang="en-GB" sz="1500" dirty="0" err="1"/>
              <a:t>ተቋማ</a:t>
            </a:r>
            <a:r>
              <a:rPr lang="am-ET" sz="1500" dirty="0"/>
              <a:t>ት</a:t>
            </a:r>
            <a:r>
              <a:rPr lang="en-GB" sz="1500" dirty="0"/>
              <a:t>  </a:t>
            </a:r>
            <a:r>
              <a:rPr lang="en-GB" sz="1500" dirty="0" err="1"/>
              <a:t>ጋር</a:t>
            </a:r>
            <a:r>
              <a:rPr lang="en-GB" sz="1500" dirty="0"/>
              <a:t> </a:t>
            </a:r>
            <a:r>
              <a:rPr lang="en-GB" sz="1500" dirty="0" err="1"/>
              <a:t>ከመሥራታቸው</a:t>
            </a:r>
            <a:r>
              <a:rPr lang="en-GB" sz="1500" dirty="0"/>
              <a:t> </a:t>
            </a:r>
            <a:r>
              <a:rPr lang="en-GB" sz="1500" dirty="0" err="1"/>
              <a:t>በፊት</a:t>
            </a:r>
            <a:r>
              <a:rPr lang="en-GB" sz="1500" dirty="0"/>
              <a:t> ፣ </a:t>
            </a:r>
            <a:r>
              <a:rPr lang="en-GB" sz="1500" dirty="0" err="1"/>
              <a:t>በሥራ</a:t>
            </a:r>
            <a:r>
              <a:rPr lang="en-GB" sz="1500" dirty="0"/>
              <a:t> ላይ እና  </a:t>
            </a:r>
            <a:r>
              <a:rPr lang="am-ET" sz="1500" dirty="0"/>
              <a:t>ከሰሩ</a:t>
            </a:r>
            <a:r>
              <a:rPr lang="en-GB" sz="1500" dirty="0"/>
              <a:t> </a:t>
            </a:r>
            <a:r>
              <a:rPr lang="en-GB" sz="1500" dirty="0" err="1"/>
              <a:t>በኋላ</a:t>
            </a:r>
            <a:r>
              <a:rPr lang="en-GB" sz="1500" dirty="0"/>
              <a:t> </a:t>
            </a:r>
            <a:r>
              <a:rPr lang="en-GB" sz="1500" dirty="0" err="1"/>
              <a:t>የጥቃት</a:t>
            </a:r>
            <a:r>
              <a:rPr lang="en-GB" sz="1500" dirty="0"/>
              <a:t> ጥበቃን </a:t>
            </a:r>
            <a:r>
              <a:rPr lang="en-GB" sz="1500" dirty="0" err="1"/>
              <a:t>መለማመድ</a:t>
            </a:r>
            <a:r>
              <a:rPr lang="en-GB" sz="1500" dirty="0"/>
              <a:t>/ </a:t>
            </a:r>
            <a:r>
              <a:rPr lang="am-ET" sz="1500" dirty="0"/>
              <a:t>ተግባራዊ ማድረግ </a:t>
            </a:r>
            <a:r>
              <a:rPr lang="en-GB" sz="1500" dirty="0"/>
              <a:t> ይኖርባቸዋል ፡፡ </a:t>
            </a:r>
          </a:p>
          <a:p>
            <a:pPr marL="0" lvl="2" indent="0">
              <a:buNone/>
            </a:pPr>
            <a:endParaRPr lang="en-GB" sz="1500" dirty="0"/>
          </a:p>
          <a:p>
            <a:pPr marL="0" lvl="2" indent="0">
              <a:buNone/>
            </a:pPr>
            <a:r>
              <a:rPr lang="en-GB" sz="1500" dirty="0" err="1"/>
              <a:t>በሠራተኛ</a:t>
            </a:r>
            <a:r>
              <a:rPr lang="en-GB" sz="1500" dirty="0"/>
              <a:t> </a:t>
            </a:r>
            <a:r>
              <a:rPr lang="en-GB" sz="1500" dirty="0" err="1"/>
              <a:t>ምልመላ</a:t>
            </a:r>
            <a:r>
              <a:rPr lang="en-GB" sz="1500" dirty="0"/>
              <a:t> </a:t>
            </a:r>
            <a:r>
              <a:rPr lang="en-GB" sz="1500" dirty="0" err="1"/>
              <a:t>ወቅት</a:t>
            </a:r>
            <a:r>
              <a:rPr lang="en-GB" sz="1500" dirty="0"/>
              <a:t>   ተቋሙ አንድ  </a:t>
            </a:r>
            <a:r>
              <a:rPr lang="en-GB" sz="1500" dirty="0" err="1"/>
              <a:t>የሠራተኛ</a:t>
            </a:r>
            <a:r>
              <a:rPr lang="en-GB" sz="1500" dirty="0"/>
              <a:t> </a:t>
            </a:r>
            <a:r>
              <a:rPr lang="en-GB" sz="1500" dirty="0" err="1"/>
              <a:t>አባል</a:t>
            </a:r>
            <a:r>
              <a:rPr lang="en-GB" sz="1500" dirty="0"/>
              <a:t>  </a:t>
            </a:r>
            <a:r>
              <a:rPr lang="en-GB" sz="1500" dirty="0" err="1"/>
              <a:t>ወይም</a:t>
            </a:r>
            <a:r>
              <a:rPr lang="en-GB" sz="1500" dirty="0"/>
              <a:t> </a:t>
            </a:r>
            <a:r>
              <a:rPr lang="am-ET" sz="1500" dirty="0"/>
              <a:t>አጋር</a:t>
            </a:r>
            <a:r>
              <a:rPr lang="en-GB" sz="1500" dirty="0"/>
              <a:t> </a:t>
            </a:r>
            <a:r>
              <a:rPr lang="am-ET" sz="1500" dirty="0"/>
              <a:t>አካላት</a:t>
            </a:r>
            <a:r>
              <a:rPr lang="en-GB" sz="1500" dirty="0"/>
              <a:t>  </a:t>
            </a:r>
            <a:r>
              <a:rPr lang="en-GB" sz="1500" dirty="0" err="1"/>
              <a:t>ሊያስከትሉ</a:t>
            </a:r>
            <a:r>
              <a:rPr lang="en-GB" sz="1500" dirty="0"/>
              <a:t> </a:t>
            </a:r>
            <a:r>
              <a:rPr lang="en-GB" sz="1500" dirty="0" err="1"/>
              <a:t>የሚችሉትን</a:t>
            </a:r>
            <a:r>
              <a:rPr lang="en-GB" sz="1500" dirty="0"/>
              <a:t> </a:t>
            </a:r>
            <a:r>
              <a:rPr lang="en-GB" sz="1500" dirty="0" err="1"/>
              <a:t>ማንኛውንም</a:t>
            </a:r>
            <a:r>
              <a:rPr lang="en-GB" sz="1500" dirty="0"/>
              <a:t>  </a:t>
            </a:r>
            <a:r>
              <a:rPr lang="am-ET" sz="1500" dirty="0"/>
              <a:t>የጥቃት ጥበቃ ስጋቶችን  ልየታ ማድረግ </a:t>
            </a:r>
            <a:r>
              <a:rPr lang="en-GB" sz="1500" dirty="0"/>
              <a:t>  </a:t>
            </a:r>
            <a:r>
              <a:rPr lang="en-GB" sz="1500" dirty="0" err="1"/>
              <a:t>ይኖርበታል</a:t>
            </a:r>
            <a:r>
              <a:rPr lang="en-GB" sz="1500" dirty="0"/>
              <a:t> ፣  </a:t>
            </a:r>
            <a:r>
              <a:rPr lang="en-GB" sz="1500" dirty="0" err="1"/>
              <a:t>ለምሳሌ</a:t>
            </a:r>
            <a:r>
              <a:rPr lang="en-GB" sz="1500" dirty="0"/>
              <a:t>  ከዚህ </a:t>
            </a:r>
            <a:r>
              <a:rPr lang="en-GB" sz="1500" dirty="0" err="1"/>
              <a:t>በፊት</a:t>
            </a:r>
            <a:r>
              <a:rPr lang="en-GB" sz="1500" dirty="0"/>
              <a:t> </a:t>
            </a:r>
            <a:r>
              <a:rPr lang="en-GB" sz="1500" dirty="0" err="1"/>
              <a:t>አመልካቾ</a:t>
            </a:r>
            <a:r>
              <a:rPr lang="en-GB" sz="1500" dirty="0"/>
              <a:t> ች   </a:t>
            </a:r>
            <a:r>
              <a:rPr lang="en-GB" sz="1500" dirty="0" err="1"/>
              <a:t>የፖሊሲ</a:t>
            </a:r>
            <a:r>
              <a:rPr lang="en-GB" sz="1500" dirty="0"/>
              <a:t> </a:t>
            </a:r>
            <a:r>
              <a:rPr lang="en-GB" sz="1500" dirty="0" err="1"/>
              <a:t>ወይም</a:t>
            </a:r>
            <a:r>
              <a:rPr lang="en-GB" sz="1500" dirty="0"/>
              <a:t> </a:t>
            </a:r>
            <a:r>
              <a:rPr lang="en-GB" sz="1500" dirty="0" err="1"/>
              <a:t>የሥነ</a:t>
            </a:r>
            <a:r>
              <a:rPr lang="en-GB" sz="1500" dirty="0"/>
              <a:t> </a:t>
            </a:r>
            <a:r>
              <a:rPr lang="en-GB" sz="1500" dirty="0" err="1"/>
              <a:t>ምግባር</a:t>
            </a:r>
            <a:r>
              <a:rPr lang="en-GB" sz="1500" dirty="0"/>
              <a:t> </a:t>
            </a:r>
            <a:r>
              <a:rPr lang="en-GB" sz="1500" dirty="0" err="1"/>
              <a:t>ደንቦችን</a:t>
            </a:r>
            <a:r>
              <a:rPr lang="en-GB" sz="1500" dirty="0"/>
              <a:t> </a:t>
            </a:r>
            <a:r>
              <a:rPr lang="en-GB" sz="1500" dirty="0" err="1"/>
              <a:t>የጣሱ</a:t>
            </a:r>
            <a:r>
              <a:rPr lang="en-GB" sz="1500" dirty="0"/>
              <a:t> </a:t>
            </a:r>
            <a:r>
              <a:rPr lang="en-GB" sz="1500" dirty="0" err="1"/>
              <a:t>መሆናቸውን</a:t>
            </a:r>
            <a:r>
              <a:rPr lang="en-GB" sz="1500" dirty="0"/>
              <a:t> </a:t>
            </a:r>
            <a:r>
              <a:rPr lang="en-GB" sz="1500" dirty="0" err="1"/>
              <a:t>ለመለየት</a:t>
            </a:r>
            <a:r>
              <a:rPr lang="en-GB" sz="1500" dirty="0"/>
              <a:t>   </a:t>
            </a:r>
            <a:r>
              <a:rPr lang="en-GB" sz="1500" dirty="0" err="1"/>
              <a:t>ምርመራ</a:t>
            </a:r>
            <a:r>
              <a:rPr lang="en-GB" sz="1500" dirty="0"/>
              <a:t> </a:t>
            </a:r>
            <a:r>
              <a:rPr lang="en-GB" sz="1500" dirty="0" err="1"/>
              <a:t>በማድረግ</a:t>
            </a:r>
            <a:r>
              <a:rPr lang="en-GB" sz="1500" dirty="0"/>
              <a:t> እና ስለ </a:t>
            </a:r>
            <a:r>
              <a:rPr lang="en-GB" sz="1500" dirty="0" err="1"/>
              <a:t>የአመልካቹ</a:t>
            </a:r>
            <a:r>
              <a:rPr lang="en-GB" sz="1500" dirty="0"/>
              <a:t> </a:t>
            </a:r>
            <a:r>
              <a:rPr lang="en-GB" sz="1500" dirty="0" err="1"/>
              <a:t>ባህሪ</a:t>
            </a:r>
            <a:r>
              <a:rPr lang="en-GB" sz="1500" dirty="0"/>
              <a:t> እና ስለ ከጥቃት ጥበቃ </a:t>
            </a:r>
            <a:r>
              <a:rPr lang="en-GB" sz="1500" dirty="0" err="1"/>
              <a:t>አረዳ</a:t>
            </a:r>
            <a:r>
              <a:rPr lang="am-ET" sz="1500" dirty="0"/>
              <a:t>ዳቸው </a:t>
            </a:r>
            <a:r>
              <a:rPr lang="en-GB" sz="1500" dirty="0"/>
              <a:t> </a:t>
            </a:r>
            <a:r>
              <a:rPr lang="en-GB" sz="1500" dirty="0" err="1"/>
              <a:t>የቃለ</a:t>
            </a:r>
            <a:r>
              <a:rPr lang="en-GB" sz="1500" dirty="0"/>
              <a:t> </a:t>
            </a:r>
            <a:r>
              <a:rPr lang="en-GB" sz="1500" dirty="0" err="1"/>
              <a:t>መጠይቅ</a:t>
            </a:r>
            <a:r>
              <a:rPr lang="en-GB" sz="1500" dirty="0"/>
              <a:t> </a:t>
            </a:r>
            <a:r>
              <a:rPr lang="en-GB" sz="1500" dirty="0" err="1"/>
              <a:t>ጥያቄዎችን</a:t>
            </a:r>
            <a:r>
              <a:rPr lang="en-GB" sz="1500" dirty="0"/>
              <a:t> </a:t>
            </a:r>
            <a:r>
              <a:rPr lang="en-GB" sz="1500" dirty="0" err="1"/>
              <a:t>በመጠየቅ</a:t>
            </a:r>
            <a:r>
              <a:rPr lang="en-GB" sz="1500" dirty="0"/>
              <a:t> ፡፡  </a:t>
            </a:r>
          </a:p>
          <a:p>
            <a:pPr marL="0" lvl="2" indent="0">
              <a:buNone/>
            </a:pPr>
            <a:r>
              <a:rPr lang="en-GB" sz="1500" dirty="0" err="1"/>
              <a:t>በሠራተኛው</a:t>
            </a:r>
            <a:r>
              <a:rPr lang="en-GB" sz="1500" dirty="0"/>
              <a:t> </a:t>
            </a:r>
            <a:r>
              <a:rPr lang="en-GB" sz="1500" dirty="0" err="1"/>
              <a:t>አባል</a:t>
            </a:r>
            <a:r>
              <a:rPr lang="en-GB" sz="1500" dirty="0"/>
              <a:t> </a:t>
            </a:r>
            <a:r>
              <a:rPr lang="en-GB" sz="1500" dirty="0" err="1"/>
              <a:t>ወይም</a:t>
            </a:r>
            <a:r>
              <a:rPr lang="en-GB" sz="1500" dirty="0"/>
              <a:t> </a:t>
            </a:r>
            <a:r>
              <a:rPr lang="en-GB" sz="1500" dirty="0" err="1"/>
              <a:t>በተጓዳኝ</a:t>
            </a:r>
            <a:r>
              <a:rPr lang="en-GB" sz="1500" dirty="0"/>
              <a:t> </a:t>
            </a:r>
            <a:r>
              <a:rPr lang="en-GB" sz="1500" dirty="0" err="1"/>
              <a:t>ሥራ</a:t>
            </a:r>
            <a:r>
              <a:rPr lang="en-GB" sz="1500" dirty="0"/>
              <a:t> </a:t>
            </a:r>
            <a:r>
              <a:rPr lang="en-GB" sz="1500" dirty="0" err="1"/>
              <a:t>ወቅት</a:t>
            </a:r>
            <a:r>
              <a:rPr lang="en-GB" sz="1500" dirty="0"/>
              <a:t>፣  </a:t>
            </a:r>
            <a:r>
              <a:rPr lang="en-GB" sz="1500" dirty="0" err="1"/>
              <a:t>ተቋሙ</a:t>
            </a:r>
            <a:r>
              <a:rPr lang="en-GB" sz="1500" dirty="0"/>
              <a:t> </a:t>
            </a:r>
            <a:r>
              <a:rPr lang="en-GB" sz="1500" dirty="0" err="1"/>
              <a:t>ፖሊሲዎችን</a:t>
            </a:r>
            <a:r>
              <a:rPr lang="en-GB" sz="1500" dirty="0"/>
              <a:t> እና </a:t>
            </a:r>
            <a:r>
              <a:rPr lang="en-GB" sz="1500" dirty="0" err="1"/>
              <a:t>የሥነ</a:t>
            </a:r>
            <a:r>
              <a:rPr lang="en-GB" sz="1500" dirty="0"/>
              <a:t> </a:t>
            </a:r>
            <a:r>
              <a:rPr lang="en-GB" sz="1500" dirty="0" err="1"/>
              <a:t>ምግባር</a:t>
            </a:r>
            <a:r>
              <a:rPr lang="en-GB" sz="1500" dirty="0"/>
              <a:t> </a:t>
            </a:r>
            <a:r>
              <a:rPr lang="en-GB" sz="1500" dirty="0" err="1"/>
              <a:t>ደንቦችን</a:t>
            </a:r>
            <a:r>
              <a:rPr lang="en-GB" sz="1500" dirty="0"/>
              <a:t> በመጠበቅ </a:t>
            </a:r>
            <a:r>
              <a:rPr lang="en-GB" sz="1500" dirty="0" err="1"/>
              <a:t>ግንዛቤ</a:t>
            </a:r>
            <a:r>
              <a:rPr lang="en-GB" sz="1500" dirty="0"/>
              <a:t> </a:t>
            </a:r>
            <a:r>
              <a:rPr lang="en-GB" sz="1500" dirty="0" err="1"/>
              <a:t>መያዛቸውን</a:t>
            </a:r>
            <a:r>
              <a:rPr lang="en-GB" sz="1500" dirty="0"/>
              <a:t> ፣ </a:t>
            </a:r>
            <a:r>
              <a:rPr lang="en-GB" sz="1500" dirty="0" err="1"/>
              <a:t>መረዳታቸውን</a:t>
            </a:r>
            <a:r>
              <a:rPr lang="en-GB" sz="1500" dirty="0"/>
              <a:t> እና </a:t>
            </a:r>
            <a:r>
              <a:rPr lang="en-GB" sz="1500" dirty="0" err="1"/>
              <a:t>መከተላቸውን</a:t>
            </a:r>
            <a:r>
              <a:rPr lang="en-GB" sz="1500" dirty="0"/>
              <a:t> </a:t>
            </a:r>
            <a:r>
              <a:rPr lang="en-GB" sz="1500" dirty="0" err="1"/>
              <a:t>ማረጋገጥ</a:t>
            </a:r>
            <a:r>
              <a:rPr lang="en-GB" sz="1500" dirty="0"/>
              <a:t> </a:t>
            </a:r>
            <a:r>
              <a:rPr lang="en-GB" sz="1500" dirty="0" err="1"/>
              <a:t>አለበት</a:t>
            </a:r>
            <a:r>
              <a:rPr lang="en-GB" sz="1500" dirty="0"/>
              <a:t> ፡፡</a:t>
            </a:r>
          </a:p>
          <a:p>
            <a:pPr marL="0" lvl="2" indent="0">
              <a:buNone/>
            </a:pPr>
            <a:r>
              <a:rPr lang="en-GB" sz="1500" dirty="0" err="1"/>
              <a:t>የምርመራ</a:t>
            </a:r>
            <a:r>
              <a:rPr lang="en-GB" sz="1500" dirty="0"/>
              <a:t> </a:t>
            </a:r>
            <a:r>
              <a:rPr lang="en-GB" sz="1500" dirty="0" err="1"/>
              <a:t>አሰራሮችን</a:t>
            </a:r>
            <a:r>
              <a:rPr lang="en-GB" sz="1500" dirty="0"/>
              <a:t> እና </a:t>
            </a:r>
            <a:r>
              <a:rPr lang="en-GB" sz="1500" dirty="0" err="1"/>
              <a:t>የዲሲፕሊን</a:t>
            </a:r>
            <a:r>
              <a:rPr lang="en-GB" sz="1500" dirty="0"/>
              <a:t> </a:t>
            </a:r>
            <a:r>
              <a:rPr lang="en-GB" sz="1500" dirty="0" err="1"/>
              <a:t>አሰራሮችን</a:t>
            </a:r>
            <a:r>
              <a:rPr lang="en-GB" sz="1500" dirty="0"/>
              <a:t> </a:t>
            </a:r>
            <a:r>
              <a:rPr lang="en-GB" sz="1500" dirty="0" err="1"/>
              <a:t>ጨምሮ</a:t>
            </a:r>
            <a:r>
              <a:rPr lang="en-GB" sz="1500" dirty="0"/>
              <a:t> አንድ </a:t>
            </a:r>
            <a:r>
              <a:rPr lang="en-GB" sz="1500" dirty="0" err="1"/>
              <a:t>የሠራተኛ</a:t>
            </a:r>
            <a:r>
              <a:rPr lang="en-GB" sz="1500" dirty="0"/>
              <a:t> </a:t>
            </a:r>
            <a:r>
              <a:rPr lang="en-GB" sz="1500" dirty="0" err="1"/>
              <a:t>አባል</a:t>
            </a:r>
            <a:r>
              <a:rPr lang="en-GB" sz="1500" dirty="0"/>
              <a:t> </a:t>
            </a:r>
            <a:r>
              <a:rPr lang="en-GB" sz="1500" dirty="0" err="1"/>
              <a:t>ወይም</a:t>
            </a:r>
            <a:r>
              <a:rPr lang="en-GB" sz="1500" dirty="0"/>
              <a:t>  </a:t>
            </a:r>
            <a:r>
              <a:rPr lang="am-ET" sz="1500" dirty="0"/>
              <a:t>አጋር</a:t>
            </a:r>
            <a:r>
              <a:rPr lang="en-GB" sz="1500" dirty="0"/>
              <a:t> </a:t>
            </a:r>
            <a:r>
              <a:rPr lang="am-ET" sz="1500" dirty="0"/>
              <a:t>አካ</a:t>
            </a:r>
            <a:r>
              <a:rPr lang="en-GB" sz="1500" dirty="0"/>
              <a:t>ል የጥበቃ </a:t>
            </a:r>
            <a:r>
              <a:rPr lang="en-GB" sz="1500" dirty="0" err="1"/>
              <a:t>ፖሊሲ</a:t>
            </a:r>
            <a:r>
              <a:rPr lang="en-GB" sz="1500" dirty="0"/>
              <a:t> እና </a:t>
            </a:r>
            <a:r>
              <a:rPr lang="en-GB" sz="1500" dirty="0" err="1"/>
              <a:t>የሥነ</a:t>
            </a:r>
            <a:r>
              <a:rPr lang="en-GB" sz="1500" dirty="0"/>
              <a:t> </a:t>
            </a:r>
            <a:r>
              <a:rPr lang="en-GB" sz="1500" dirty="0" err="1"/>
              <a:t>ምግባር</a:t>
            </a:r>
            <a:r>
              <a:rPr lang="en-GB" sz="1500" dirty="0"/>
              <a:t> </a:t>
            </a:r>
            <a:r>
              <a:rPr lang="en-GB" sz="1500" dirty="0" err="1"/>
              <a:t>ደንብን</a:t>
            </a:r>
            <a:r>
              <a:rPr lang="en-GB" sz="1500" dirty="0"/>
              <a:t> </a:t>
            </a:r>
            <a:r>
              <a:rPr lang="en-GB" sz="1500" dirty="0" err="1"/>
              <a:t>የሚጥስ</a:t>
            </a:r>
            <a:r>
              <a:rPr lang="en-GB" sz="1500" dirty="0"/>
              <a:t> </a:t>
            </a:r>
            <a:r>
              <a:rPr lang="en-GB" sz="1500" dirty="0" err="1"/>
              <a:t>ከሆነ</a:t>
            </a:r>
            <a:r>
              <a:rPr lang="en-GB" sz="1500" dirty="0"/>
              <a:t>  </a:t>
            </a:r>
            <a:r>
              <a:rPr lang="en-GB" sz="1500" dirty="0" err="1"/>
              <a:t>ተቋሙ</a:t>
            </a:r>
            <a:r>
              <a:rPr lang="en-GB" sz="1500" dirty="0"/>
              <a:t> </a:t>
            </a:r>
            <a:r>
              <a:rPr lang="en-GB" sz="1500" dirty="0" err="1"/>
              <a:t>ለተከሰቱ</a:t>
            </a:r>
            <a:r>
              <a:rPr lang="en-GB" sz="1500" dirty="0"/>
              <a:t> ክስተቶች </a:t>
            </a:r>
            <a:r>
              <a:rPr lang="en-GB" sz="1500" dirty="0" err="1"/>
              <a:t>ምላሽ</a:t>
            </a:r>
            <a:r>
              <a:rPr lang="en-GB" sz="1500" dirty="0"/>
              <a:t> </a:t>
            </a:r>
            <a:r>
              <a:rPr lang="en-GB" sz="1500" dirty="0" err="1"/>
              <a:t>ለመስጠት</a:t>
            </a:r>
            <a:r>
              <a:rPr lang="en-GB" sz="1500" dirty="0"/>
              <a:t> </a:t>
            </a:r>
            <a:r>
              <a:rPr lang="en-GB" sz="1500" dirty="0" err="1"/>
              <a:t>አሰራሮች</a:t>
            </a:r>
            <a:r>
              <a:rPr lang="en-GB" sz="1500" dirty="0"/>
              <a:t> </a:t>
            </a:r>
            <a:r>
              <a:rPr lang="en-GB" sz="1500" dirty="0" err="1"/>
              <a:t>ሊኖሩት</a:t>
            </a:r>
            <a:r>
              <a:rPr lang="en-GB" sz="1500" dirty="0"/>
              <a:t> </a:t>
            </a:r>
            <a:r>
              <a:rPr lang="en-GB" sz="1500" dirty="0" err="1"/>
              <a:t>ይገባል</a:t>
            </a:r>
            <a:r>
              <a:rPr lang="en-GB" sz="1500" dirty="0"/>
              <a:t> ፡፡</a:t>
            </a:r>
          </a:p>
          <a:p>
            <a:pPr marL="0" lvl="2" indent="0">
              <a:buNone/>
            </a:pPr>
            <a:endParaRPr lang="en-GB" sz="1500" dirty="0"/>
          </a:p>
          <a:p>
            <a:pPr marL="0" lvl="2" indent="0">
              <a:buNone/>
            </a:pPr>
            <a:r>
              <a:rPr lang="en-GB" sz="1500" dirty="0"/>
              <a:t>አንድ </a:t>
            </a:r>
            <a:r>
              <a:rPr lang="en-GB" sz="1500" dirty="0" err="1"/>
              <a:t>የሠራተኛ</a:t>
            </a:r>
            <a:r>
              <a:rPr lang="en-GB" sz="1500" dirty="0"/>
              <a:t> </a:t>
            </a:r>
            <a:r>
              <a:rPr lang="en-GB" sz="1500" dirty="0" err="1"/>
              <a:t>አባል</a:t>
            </a:r>
            <a:r>
              <a:rPr lang="en-GB" sz="1500" dirty="0"/>
              <a:t> </a:t>
            </a:r>
            <a:r>
              <a:rPr lang="en-GB" sz="1500" dirty="0" err="1"/>
              <a:t>ወይም</a:t>
            </a:r>
            <a:r>
              <a:rPr lang="en-GB" sz="1500" dirty="0"/>
              <a:t>  </a:t>
            </a:r>
            <a:r>
              <a:rPr lang="am-ET" sz="1500" dirty="0"/>
              <a:t>አጋር</a:t>
            </a:r>
            <a:r>
              <a:rPr lang="en-GB" sz="1500" dirty="0"/>
              <a:t> </a:t>
            </a:r>
            <a:r>
              <a:rPr lang="am-ET" sz="1500" dirty="0"/>
              <a:t>አካ</a:t>
            </a:r>
            <a:r>
              <a:rPr lang="en-GB" sz="1500" dirty="0"/>
              <a:t>ል    </a:t>
            </a:r>
            <a:r>
              <a:rPr lang="en-GB" sz="1500" dirty="0" err="1"/>
              <a:t>ከተቋሙ</a:t>
            </a:r>
            <a:r>
              <a:rPr lang="en-GB" sz="1500" dirty="0"/>
              <a:t>  </a:t>
            </a:r>
            <a:r>
              <a:rPr lang="en-GB" sz="1500" dirty="0" err="1"/>
              <a:t>ቢወጣ</a:t>
            </a:r>
            <a:r>
              <a:rPr lang="en-GB" sz="1500" dirty="0"/>
              <a:t> </a:t>
            </a:r>
            <a:r>
              <a:rPr lang="en-GB" sz="1500" dirty="0" err="1"/>
              <a:t>ወይም</a:t>
            </a:r>
            <a:r>
              <a:rPr lang="en-GB" sz="1500" dirty="0"/>
              <a:t> </a:t>
            </a:r>
            <a:r>
              <a:rPr lang="en-GB" sz="1500" dirty="0" err="1"/>
              <a:t>ከተሰናበተ</a:t>
            </a:r>
            <a:r>
              <a:rPr lang="en-GB" sz="1500" dirty="0"/>
              <a:t> </a:t>
            </a:r>
            <a:r>
              <a:rPr lang="en-GB" sz="1500" dirty="0" err="1"/>
              <a:t>ተቋሙ</a:t>
            </a:r>
            <a:r>
              <a:rPr lang="en-GB" sz="1500" dirty="0"/>
              <a:t>  ስለ </a:t>
            </a:r>
            <a:r>
              <a:rPr lang="en-GB" sz="1500" dirty="0" err="1"/>
              <a:t>ሥነ</a:t>
            </a:r>
            <a:r>
              <a:rPr lang="en-GB" sz="1500" dirty="0"/>
              <a:t> </a:t>
            </a:r>
            <a:r>
              <a:rPr lang="en-GB" sz="1500" dirty="0" err="1"/>
              <a:t>ምግባር</a:t>
            </a:r>
            <a:r>
              <a:rPr lang="en-GB" sz="1500" dirty="0"/>
              <a:t> </a:t>
            </a:r>
            <a:r>
              <a:rPr lang="en-GB" sz="1500" dirty="0" err="1"/>
              <a:t>ጉድለት</a:t>
            </a:r>
            <a:r>
              <a:rPr lang="en-GB" sz="1500" dirty="0"/>
              <a:t> መረጃን </a:t>
            </a:r>
            <a:r>
              <a:rPr lang="am-ET" sz="1500" dirty="0"/>
              <a:t>ለሚመለከተው አካል </a:t>
            </a:r>
            <a:r>
              <a:rPr lang="en-GB" sz="1500" dirty="0"/>
              <a:t>  </a:t>
            </a:r>
            <a:r>
              <a:rPr lang="en-GB" sz="1500" dirty="0" err="1"/>
              <a:t>ለማካፈል</a:t>
            </a:r>
            <a:r>
              <a:rPr lang="en-GB" sz="1500" dirty="0"/>
              <a:t> </a:t>
            </a:r>
            <a:r>
              <a:rPr lang="en-GB" sz="1500" dirty="0" err="1">
                <a:hlinkClick r:id="rId2"/>
              </a:rPr>
              <a:t>የኢንተር</a:t>
            </a:r>
            <a:r>
              <a:rPr lang="en-GB" sz="1500" dirty="0">
                <a:hlinkClick r:id="rId2"/>
              </a:rPr>
              <a:t> </a:t>
            </a:r>
            <a:r>
              <a:rPr lang="en-GB" sz="1500" dirty="0" err="1">
                <a:hlinkClick r:id="rId2"/>
              </a:rPr>
              <a:t>ኤጀንሲን</a:t>
            </a:r>
            <a:r>
              <a:rPr lang="en-GB" sz="1500" dirty="0">
                <a:hlinkClick r:id="rId2"/>
              </a:rPr>
              <a:t> </a:t>
            </a:r>
            <a:r>
              <a:rPr lang="en-GB" sz="1500" dirty="0" err="1">
                <a:hlinkClick r:id="rId2"/>
              </a:rPr>
              <a:t>የሥነ</a:t>
            </a:r>
            <a:r>
              <a:rPr lang="en-GB" sz="1500" dirty="0">
                <a:hlinkClick r:id="rId2"/>
              </a:rPr>
              <a:t> </a:t>
            </a:r>
            <a:r>
              <a:rPr lang="en-GB" sz="1500" dirty="0" err="1">
                <a:hlinkClick r:id="rId2"/>
              </a:rPr>
              <a:t>ምግባር</a:t>
            </a:r>
            <a:r>
              <a:rPr lang="en-GB" sz="1500" dirty="0">
                <a:hlinkClick r:id="rId2"/>
              </a:rPr>
              <a:t> </a:t>
            </a:r>
            <a:r>
              <a:rPr lang="en-GB" sz="1500" dirty="0" err="1">
                <a:hlinkClick r:id="rId2"/>
              </a:rPr>
              <a:t>ጉድለት</a:t>
            </a:r>
            <a:r>
              <a:rPr lang="en-GB" sz="1500" dirty="0">
                <a:hlinkClick r:id="rId2"/>
              </a:rPr>
              <a:t> </a:t>
            </a:r>
            <a:r>
              <a:rPr lang="en-GB" sz="1500" dirty="0" err="1">
                <a:hlinkClick r:id="rId2"/>
              </a:rPr>
              <a:t>መርሐግብር</a:t>
            </a:r>
            <a:r>
              <a:rPr lang="en-GB" sz="1500" dirty="0"/>
              <a:t>  </a:t>
            </a:r>
            <a:r>
              <a:rPr lang="en-GB" sz="1500" dirty="0" err="1"/>
              <a:t>በመጠቀም</a:t>
            </a:r>
            <a:r>
              <a:rPr lang="en-GB" sz="1500" dirty="0"/>
              <a:t> እና </a:t>
            </a:r>
            <a:r>
              <a:rPr lang="en-GB" sz="1500" dirty="0" err="1"/>
              <a:t>ሠራተኞቹን</a:t>
            </a:r>
            <a:r>
              <a:rPr lang="en-GB" sz="1500" dirty="0"/>
              <a:t> </a:t>
            </a:r>
            <a:r>
              <a:rPr lang="en-GB" sz="1500" dirty="0" err="1"/>
              <a:t>ከሥራ</a:t>
            </a:r>
            <a:r>
              <a:rPr lang="en-GB" sz="1500" dirty="0"/>
              <a:t> </a:t>
            </a:r>
            <a:r>
              <a:rPr lang="en-GB" sz="1500" dirty="0" err="1"/>
              <a:t>መባረር</a:t>
            </a:r>
            <a:r>
              <a:rPr lang="en-GB" sz="1500" dirty="0"/>
              <a:t> </a:t>
            </a:r>
            <a:r>
              <a:rPr lang="en-GB" sz="1500" dirty="0" err="1"/>
              <a:t>ጨምሮ</a:t>
            </a:r>
            <a:r>
              <a:rPr lang="en-GB" sz="1500" dirty="0"/>
              <a:t> </a:t>
            </a:r>
            <a:r>
              <a:rPr lang="en-GB" sz="1500" dirty="0" err="1"/>
              <a:t>የዲሲፕሊን</a:t>
            </a:r>
            <a:r>
              <a:rPr lang="en-GB" sz="1500" dirty="0"/>
              <a:t> </a:t>
            </a:r>
            <a:r>
              <a:rPr lang="en-GB" sz="1500" dirty="0" err="1"/>
              <a:t>እርምጃዎች</a:t>
            </a:r>
            <a:r>
              <a:rPr lang="en-GB" sz="1500" dirty="0"/>
              <a:t> </a:t>
            </a:r>
            <a:r>
              <a:rPr lang="en-GB" sz="1500" dirty="0" err="1"/>
              <a:t>መዝገቦችን</a:t>
            </a:r>
            <a:r>
              <a:rPr lang="en-GB" sz="1500" dirty="0"/>
              <a:t>  </a:t>
            </a:r>
            <a:r>
              <a:rPr lang="am-ET" sz="1500" dirty="0"/>
              <a:t>በማጠናከር </a:t>
            </a:r>
            <a:r>
              <a:rPr lang="en-GB" sz="1500" dirty="0"/>
              <a:t> </a:t>
            </a:r>
            <a:r>
              <a:rPr lang="en-GB" sz="1500" dirty="0" err="1"/>
              <a:t>እንደገና</a:t>
            </a:r>
            <a:r>
              <a:rPr lang="en-GB" sz="1500" dirty="0"/>
              <a:t> </a:t>
            </a:r>
            <a:r>
              <a:rPr lang="en-GB" sz="1500" dirty="0" err="1"/>
              <a:t>ወደፊት</a:t>
            </a:r>
            <a:r>
              <a:rPr lang="en-GB" sz="1500" dirty="0"/>
              <a:t> </a:t>
            </a:r>
            <a:r>
              <a:rPr lang="en-GB" sz="1500" dirty="0" err="1"/>
              <a:t>እንዳይቀጥሩ</a:t>
            </a:r>
            <a:r>
              <a:rPr lang="en-GB" sz="1500" dirty="0"/>
              <a:t> </a:t>
            </a:r>
            <a:r>
              <a:rPr lang="en-GB" sz="1500" dirty="0" err="1"/>
              <a:t>ማድረግ</a:t>
            </a:r>
            <a:r>
              <a:rPr lang="en-GB" sz="1500" dirty="0"/>
              <a:t> </a:t>
            </a:r>
            <a:r>
              <a:rPr lang="en-GB" sz="1500" dirty="0" err="1"/>
              <a:t>ይችላል</a:t>
            </a:r>
            <a:r>
              <a:rPr lang="en-GB" sz="1500" dirty="0"/>
              <a:t> ፡፡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49769" y="6237275"/>
            <a:ext cx="2133600" cy="365125"/>
          </a:xfrm>
          <a:prstGeom prst="rect">
            <a:avLst/>
          </a:prstGeom>
        </p:spPr>
        <p:txBody>
          <a:bodyPr vert="horz" lIns="0" tIns="45720" rIns="0" bIns="4572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23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52340-A4E9-4143-9AF1-F6081372BE9D}"/>
              </a:ext>
            </a:extLst>
          </p:cNvPr>
          <p:cNvSpPr txBox="1"/>
          <p:nvPr/>
        </p:nvSpPr>
        <p:spPr>
          <a:xfrm>
            <a:off x="583089" y="10488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የሰው</a:t>
            </a:r>
            <a:r>
              <a:rPr lang="en-GB" sz="2400" dirty="0">
                <a:solidFill>
                  <a:srgbClr val="283A51"/>
                </a:solidFill>
                <a:latin typeface="Helvetica Light" panose="020B0403020202020204" pitchFamily="34" charset="0"/>
              </a:rPr>
              <a:t>  </a:t>
            </a:r>
            <a:r>
              <a:rPr lang="am-ET" sz="2400" dirty="0">
                <a:solidFill>
                  <a:srgbClr val="283A51"/>
                </a:solidFill>
                <a:latin typeface="Helvetica Light" panose="020B0403020202020204" pitchFamily="34" charset="0"/>
              </a:rPr>
              <a:t>ኃ</a:t>
            </a:r>
            <a:r>
              <a:rPr lang="en-GB" sz="24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ይል</a:t>
            </a:r>
            <a:r>
              <a:rPr lang="en-GB" sz="2400" dirty="0">
                <a:solidFill>
                  <a:srgbClr val="283A51"/>
                </a:solidFill>
                <a:latin typeface="Helvetica Light" panose="020B0403020202020204" pitchFamily="34" charset="0"/>
              </a:rPr>
              <a:t> አስተዳደር</a:t>
            </a:r>
          </a:p>
        </p:txBody>
      </p:sp>
      <p:pic>
        <p:nvPicPr>
          <p:cNvPr id="4" name="Graphic 3" descr="Arrow circle">
            <a:extLst>
              <a:ext uri="{FF2B5EF4-FFF2-40B4-BE49-F238E27FC236}">
                <a16:creationId xmlns:a16="http://schemas.microsoft.com/office/drawing/2014/main" id="{2CE4B1D6-0A1F-43D6-B750-ECD53FCF4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769" y="1382071"/>
            <a:ext cx="861671" cy="861671"/>
          </a:xfrm>
          <a:prstGeom prst="rect">
            <a:avLst/>
          </a:prstGeom>
        </p:spPr>
      </p:pic>
      <p:pic>
        <p:nvPicPr>
          <p:cNvPr id="11" name="Graphic 10" descr="Warning">
            <a:extLst>
              <a:ext uri="{FF2B5EF4-FFF2-40B4-BE49-F238E27FC236}">
                <a16:creationId xmlns:a16="http://schemas.microsoft.com/office/drawing/2014/main" id="{B5CBD0C8-0C8F-4D48-978A-26FEB1CAE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343" y="4015309"/>
            <a:ext cx="728313" cy="728313"/>
          </a:xfrm>
          <a:prstGeom prst="rect">
            <a:avLst/>
          </a:prstGeom>
        </p:spPr>
      </p:pic>
      <p:pic>
        <p:nvPicPr>
          <p:cNvPr id="13" name="Graphic 12" descr="Binoculars">
            <a:extLst>
              <a:ext uri="{FF2B5EF4-FFF2-40B4-BE49-F238E27FC236}">
                <a16:creationId xmlns:a16="http://schemas.microsoft.com/office/drawing/2014/main" id="{77AC07BF-BF23-4B56-88C7-B65B16097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447" y="2339023"/>
            <a:ext cx="728313" cy="728313"/>
          </a:xfrm>
          <a:prstGeom prst="rect">
            <a:avLst/>
          </a:prstGeom>
        </p:spPr>
      </p:pic>
      <p:pic>
        <p:nvPicPr>
          <p:cNvPr id="9" name="Graphic 8" descr="Future">
            <a:extLst>
              <a:ext uri="{FF2B5EF4-FFF2-40B4-BE49-F238E27FC236}">
                <a16:creationId xmlns:a16="http://schemas.microsoft.com/office/drawing/2014/main" id="{AFEE284C-4C4B-42C3-8D3E-D31902E4FE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769" y="5175758"/>
            <a:ext cx="728313" cy="7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75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9200" y="833739"/>
            <a:ext cx="8218488" cy="691200"/>
          </a:xfrm>
        </p:spPr>
        <p:txBody>
          <a:bodyPr/>
          <a:lstStyle/>
          <a:p>
            <a:r>
              <a:rPr lang="en-GB" sz="2400" dirty="0">
                <a:ea typeface="+mn-ea"/>
                <a:cs typeface="+mn-cs"/>
              </a:rPr>
              <a:t>የከጥቃት ጥበቃን </a:t>
            </a:r>
            <a:r>
              <a:rPr lang="en-GB" sz="2400" dirty="0" err="1">
                <a:ea typeface="+mn-ea"/>
                <a:cs typeface="+mn-cs"/>
              </a:rPr>
              <a:t>ለማከናወን</a:t>
            </a:r>
            <a:r>
              <a:rPr lang="en-GB" sz="2400" dirty="0">
                <a:ea typeface="+mn-ea"/>
                <a:cs typeface="+mn-cs"/>
              </a:rPr>
              <a:t>  ምን </a:t>
            </a:r>
            <a:r>
              <a:rPr lang="en-GB" sz="2400" dirty="0" err="1">
                <a:ea typeface="+mn-ea"/>
                <a:cs typeface="+mn-cs"/>
              </a:rPr>
              <a:t>ማሟላት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ያስፈልገናል</a:t>
            </a:r>
            <a:r>
              <a:rPr lang="en-GB" sz="2400" dirty="0">
                <a:ea typeface="+mn-ea"/>
                <a:cs typeface="+mn-cs"/>
              </a:rPr>
              <a:t>?</a:t>
            </a:r>
            <a:br>
              <a:rPr lang="en-GB" sz="4000" dirty="0">
                <a:solidFill>
                  <a:srgbClr val="009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9200" y="1292158"/>
            <a:ext cx="3893291" cy="521322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ደህንነቱ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የተጠበቀ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መርሐግብር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endParaRPr lang="en-GB" sz="1900" dirty="0">
              <a:solidFill>
                <a:srgbClr val="283A51"/>
              </a:solidFill>
            </a:endParaRPr>
          </a:p>
          <a:p>
            <a:pPr lvl="2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24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pic>
        <p:nvPicPr>
          <p:cNvPr id="4" name="Picture 3" descr="Diagram  Description automatically generated">
            <a:extLst>
              <a:ext uri="{FF2B5EF4-FFF2-40B4-BE49-F238E27FC236}">
                <a16:creationId xmlns:a16="http://schemas.microsoft.com/office/drawing/2014/main" id="{48E90DE0-DF06-408B-A0A8-0F6C481F3B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2975844"/>
            <a:ext cx="3893291" cy="2595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845E6B-1F98-4A01-8B3C-791DEED6254F}"/>
              </a:ext>
            </a:extLst>
          </p:cNvPr>
          <p:cNvSpPr txBox="1"/>
          <p:nvPr/>
        </p:nvSpPr>
        <p:spPr>
          <a:xfrm>
            <a:off x="581425" y="1642119"/>
            <a:ext cx="8227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/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በአግባቡ 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ባልተዘጋጁ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መርሐግብሮች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ወይም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የመርሐግብሩ 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ሰራተኞች 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ስለየጥቃት ጥበቃ ትኩረት በማይሰጡበት ሁኔታ ውስጥ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የጥቃት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ጥበቃ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ስጋቶች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በጣም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የተለመዱ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ክስተቶች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ናቸው፡፡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በፕሮግራሞች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ውስጥ አደጋዎችን </a:t>
            </a:r>
          </a:p>
          <a:p>
            <a:pPr lvl="2"/>
            <a:endParaRPr lang="en-GB" sz="1800" dirty="0">
              <a:solidFill>
                <a:srgbClr val="283A51"/>
              </a:solidFill>
            </a:endParaRP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C4DFB-A2E6-4313-A035-4C6C6E8C2375}"/>
              </a:ext>
            </a:extLst>
          </p:cNvPr>
          <p:cNvSpPr txBox="1"/>
          <p:nvPr/>
        </p:nvSpPr>
        <p:spPr>
          <a:xfrm>
            <a:off x="4602155" y="2883511"/>
            <a:ext cx="41092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ተቋማ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በመርሐግብሮች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ቀረጻ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፣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ትግበራ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ግምገማ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ወቅት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የጥቃት ጥበቃ ስጋቶችን ታሳቢ ማደረግ ይኖርባቸዋል ፡፡ 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ለምሳሌ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የስፌር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መመሪያ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መጽሐፍ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በሰብአዊ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ርምጃዎች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ውስጥ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የህፃናት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ጥበቃ 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በትንሹ ሊሟሉ የሚገቡ 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ደረጃዎች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የራሱ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የተቋሙ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መመሪያ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መሳሪያዎች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በተለያዩ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ዘርፎች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ደህንነታቸው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የተጠበቀ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መርሐግብሮችን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ለመንደፍና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ለማቅረብ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ምን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እንደሚያስፈልግ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ለማብራራት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ይረዳሉ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፡፡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11BF-0A22-4FD5-837F-B34D561557C2}"/>
              </a:ext>
            </a:extLst>
          </p:cNvPr>
          <p:cNvSpPr txBox="1"/>
          <p:nvPr/>
        </p:nvSpPr>
        <p:spPr>
          <a:xfrm>
            <a:off x="611187" y="5571371"/>
            <a:ext cx="32459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m-ET" sz="1200" dirty="0"/>
              <a:t>ምስል</a:t>
            </a:r>
            <a:r>
              <a:rPr lang="en-GB" sz="1200" dirty="0"/>
              <a:t>  </a:t>
            </a:r>
            <a:r>
              <a:rPr lang="en-GB" sz="1200" dirty="0" err="1"/>
              <a:t>በኦዲል</a:t>
            </a:r>
            <a:r>
              <a:rPr lang="en-GB" sz="1200" dirty="0"/>
              <a:t> </a:t>
            </a:r>
            <a:r>
              <a:rPr lang="en-GB" sz="1200" dirty="0" err="1"/>
              <a:t>ሜይላን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07161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861256"/>
            <a:ext cx="8218488" cy="691200"/>
          </a:xfrm>
        </p:spPr>
        <p:txBody>
          <a:bodyPr/>
          <a:lstStyle/>
          <a:p>
            <a:r>
              <a:rPr lang="en-GB" sz="2400" dirty="0">
                <a:ea typeface="+mn-ea"/>
                <a:cs typeface="+mn-cs"/>
              </a:rPr>
              <a:t>የከጥቃት ጥበቃን </a:t>
            </a:r>
            <a:r>
              <a:rPr lang="en-GB" sz="2400" dirty="0" err="1">
                <a:ea typeface="+mn-ea"/>
                <a:cs typeface="+mn-cs"/>
              </a:rPr>
              <a:t>ለማከናወን</a:t>
            </a:r>
            <a:r>
              <a:rPr lang="en-GB" sz="2400" dirty="0">
                <a:ea typeface="+mn-ea"/>
                <a:cs typeface="+mn-cs"/>
              </a:rPr>
              <a:t>  ምን </a:t>
            </a:r>
            <a:r>
              <a:rPr lang="en-GB" sz="2400" dirty="0" err="1">
                <a:ea typeface="+mn-ea"/>
                <a:cs typeface="+mn-cs"/>
              </a:rPr>
              <a:t>ማሟላት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ያስፈልገናል</a:t>
            </a:r>
            <a:r>
              <a:rPr lang="en-GB" sz="2400" dirty="0">
                <a:ea typeface="+mn-ea"/>
                <a:cs typeface="+mn-cs"/>
              </a:rPr>
              <a:t>?</a:t>
            </a:r>
            <a:br>
              <a:rPr lang="en-GB" sz="2400" dirty="0">
                <a:ea typeface="+mn-ea"/>
                <a:cs typeface="+mn-cs"/>
              </a:rPr>
            </a:br>
            <a:endParaRPr lang="en-GB" sz="24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0" y="1440000"/>
            <a:ext cx="7921625" cy="54782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83A51"/>
                </a:solidFill>
              </a:rPr>
              <a:t>ሚዲያ እና </a:t>
            </a:r>
            <a:r>
              <a:rPr lang="en-GB" dirty="0" err="1">
                <a:solidFill>
                  <a:srgbClr val="283A51"/>
                </a:solidFill>
              </a:rPr>
              <a:t>ተግባቦት</a:t>
            </a:r>
            <a:r>
              <a:rPr lang="en-GB" dirty="0">
                <a:solidFill>
                  <a:srgbClr val="283A51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lvl="2" indent="0">
              <a:buNone/>
            </a:pPr>
            <a:endParaRPr lang="en-GB" dirty="0">
              <a:solidFill>
                <a:srgbClr val="283A5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31230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25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pic>
        <p:nvPicPr>
          <p:cNvPr id="4" name="Graphic 3" descr="Video camera">
            <a:extLst>
              <a:ext uri="{FF2B5EF4-FFF2-40B4-BE49-F238E27FC236}">
                <a16:creationId xmlns:a16="http://schemas.microsoft.com/office/drawing/2014/main" id="{B583C939-8845-4699-A5E2-57773B16A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696" y="186537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584D3-B8A2-477A-99B0-7F97925931B9}"/>
              </a:ext>
            </a:extLst>
          </p:cNvPr>
          <p:cNvSpPr txBox="1"/>
          <p:nvPr/>
        </p:nvSpPr>
        <p:spPr>
          <a:xfrm>
            <a:off x="1675077" y="2131200"/>
            <a:ext cx="658474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ለሕዝብ እና ሚዲያ የሚቀርቡ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ምስሎችና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የተቋሙ መርሐግብር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ተሳታፊዎች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ግለ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ታሪኮች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ሕትመቶች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የማንኛውም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ተቋም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ሥራ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ዐቢይ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ክፍል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ቢሆንም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እነዚህን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ተግባቦቶች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የሚያሳዩት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ሰዎች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ሊከሰቱ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ከ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ሚችሉ አሊያም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ለ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ተጨባጭ ስጋቶች መጋለጥ የለባቸውም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።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የሚደረጉት ተግባቦቶችም የግለሰቡን ግላዊ  መብት የሚጥሱ  መሆን አይኖርባቸውም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።</a:t>
            </a:r>
          </a:p>
          <a:p>
            <a:pPr marL="0" lvl="2" indent="0">
              <a:buNone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/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ሁሉም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የተግባቦት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መንገዶች ደህንነታቸው በተጠበቀ ሁኔታ 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መሰብሰብ ፣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ማ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ዳበር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መከማቸት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እና  መሰራጨት ፤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አስፈላጊውን የስምምነት ማረጋገጫ  ተግባቦቱ  ትኩረት ካደረገባቸው ግለሰቦች ማግኘት ያስፈልጋል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፡፡</a:t>
            </a:r>
          </a:p>
          <a:p>
            <a:pPr marL="0" lvl="2" indent="0">
              <a:buNone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/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/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ተቋሙ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በማህበራዊ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ሚዲያና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በሌሎች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የኢንተርኔት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ድሮች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ላይ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በቀጥታ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የጥቃት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ጥበቃ ስጋቶችን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ለመቅረፍ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የሚያስችል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አሰራር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መፍጠር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ይገባል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፡፡</a:t>
            </a:r>
          </a:p>
          <a:p>
            <a:pPr marL="0" lvl="2"/>
            <a:endParaRPr lang="en-GB" sz="1600" dirty="0">
              <a:solidFill>
                <a:srgbClr val="009A40"/>
              </a:solidFill>
            </a:endParaRPr>
          </a:p>
          <a:p>
            <a:pPr marL="0" lvl="2" indent="0">
              <a:buNone/>
            </a:pPr>
            <a:endParaRPr lang="en-GB" dirty="0">
              <a:solidFill>
                <a:srgbClr val="009A40"/>
              </a:solidFill>
              <a:latin typeface="Helvetica Light" panose="020B0403020202020204"/>
            </a:endParaRPr>
          </a:p>
        </p:txBody>
      </p:sp>
      <p:pic>
        <p:nvPicPr>
          <p:cNvPr id="10" name="Graphic 9" descr="Comment Like">
            <a:extLst>
              <a:ext uri="{FF2B5EF4-FFF2-40B4-BE49-F238E27FC236}">
                <a16:creationId xmlns:a16="http://schemas.microsoft.com/office/drawing/2014/main" id="{5AFA9186-4A33-4A9F-B917-03DCB636E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934" y="3571391"/>
            <a:ext cx="914400" cy="914400"/>
          </a:xfrm>
          <a:prstGeom prst="rect">
            <a:avLst/>
          </a:prstGeom>
        </p:spPr>
      </p:pic>
      <p:pic>
        <p:nvPicPr>
          <p:cNvPr id="12" name="Graphic 11" descr="Online meeting">
            <a:extLst>
              <a:ext uri="{FF2B5EF4-FFF2-40B4-BE49-F238E27FC236}">
                <a16:creationId xmlns:a16="http://schemas.microsoft.com/office/drawing/2014/main" id="{C105FFE2-0DD3-48CA-9C19-6FB5AB836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306" y="47538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59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9200" y="748800"/>
            <a:ext cx="8218488" cy="691200"/>
          </a:xfrm>
        </p:spPr>
        <p:txBody>
          <a:bodyPr/>
          <a:lstStyle/>
          <a:p>
            <a:r>
              <a:rPr lang="en-GB" sz="2400" dirty="0">
                <a:ea typeface="+mn-ea"/>
                <a:cs typeface="+mn-cs"/>
              </a:rPr>
              <a:t>የከጥቃት ጥበቃን </a:t>
            </a:r>
            <a:r>
              <a:rPr lang="en-GB" sz="2400" dirty="0" err="1">
                <a:ea typeface="+mn-ea"/>
                <a:cs typeface="+mn-cs"/>
              </a:rPr>
              <a:t>ለማከናወን</a:t>
            </a:r>
            <a:r>
              <a:rPr lang="en-GB" sz="2400" dirty="0">
                <a:ea typeface="+mn-ea"/>
                <a:cs typeface="+mn-cs"/>
              </a:rPr>
              <a:t>  ምን </a:t>
            </a:r>
            <a:r>
              <a:rPr lang="en-GB" sz="2400" dirty="0" err="1">
                <a:ea typeface="+mn-ea"/>
                <a:cs typeface="+mn-cs"/>
              </a:rPr>
              <a:t>ማሟላት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ያስፈልገናል</a:t>
            </a:r>
            <a:r>
              <a:rPr lang="en-GB" sz="2400" dirty="0">
                <a:ea typeface="+mn-ea"/>
                <a:cs typeface="+mn-cs"/>
              </a:rPr>
              <a:t>?</a:t>
            </a:r>
            <a:br>
              <a:rPr lang="en-GB" sz="2400" dirty="0">
                <a:ea typeface="+mn-ea"/>
                <a:cs typeface="+mn-cs"/>
              </a:rPr>
            </a:br>
            <a:endParaRPr lang="en-GB" sz="24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29497" y="1427575"/>
            <a:ext cx="3960810" cy="555055"/>
          </a:xfrm>
        </p:spPr>
        <p:txBody>
          <a:bodyPr>
            <a:normAutofit/>
          </a:bodyPr>
          <a:lstStyle/>
          <a:p>
            <a:r>
              <a:rPr lang="am-ET" dirty="0">
                <a:solidFill>
                  <a:srgbClr val="283A51"/>
                </a:solidFill>
              </a:rPr>
              <a:t>ግብዓት</a:t>
            </a:r>
            <a:r>
              <a:rPr lang="am-ET" dirty="0">
                <a:solidFill>
                  <a:srgbClr val="009A40"/>
                </a:solidFill>
              </a:rPr>
              <a:t>  </a:t>
            </a:r>
            <a:r>
              <a:rPr lang="am-ET" dirty="0">
                <a:solidFill>
                  <a:srgbClr val="283A51"/>
                </a:solidFill>
              </a:rPr>
              <a:t>ማሰባሰብ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60442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26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ADB04-B574-4741-BD4A-7EA8CFA8180E}"/>
              </a:ext>
            </a:extLst>
          </p:cNvPr>
          <p:cNvSpPr txBox="1"/>
          <p:nvPr/>
        </p:nvSpPr>
        <p:spPr>
          <a:xfrm>
            <a:off x="1695796" y="2244437"/>
            <a:ext cx="656705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n-GB" sz="2000" dirty="0" err="1">
                <a:latin typeface="Helvetica Light" panose="020B0403020202020204"/>
              </a:rPr>
              <a:t>ተቋማት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አብዛኛውን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ጊዜ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ለጋሾች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የሚጠብቋቸውን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መሥፈርቶች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እንዲያሟሉ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ይጠበቅባቸዋል</a:t>
            </a:r>
            <a:r>
              <a:rPr lang="en-GB" sz="2000" dirty="0">
                <a:latin typeface="Helvetica Light" panose="020B0403020202020204"/>
              </a:rPr>
              <a:t> ።</a:t>
            </a:r>
          </a:p>
          <a:p>
            <a:pPr lvl="2"/>
            <a:endParaRPr lang="en-GB" sz="2000" dirty="0">
              <a:latin typeface="Helvetica Light" panose="020B0403020202020204"/>
            </a:endParaRPr>
          </a:p>
          <a:p>
            <a:pPr lvl="2"/>
            <a:endParaRPr lang="en-GB" sz="2000" dirty="0">
              <a:latin typeface="Helvetica Light" panose="020B0403020202020204"/>
            </a:endParaRPr>
          </a:p>
          <a:p>
            <a:pPr marL="0" lvl="2" indent="0">
              <a:buNone/>
            </a:pPr>
            <a:endParaRPr lang="en-GB" sz="2000" dirty="0">
              <a:latin typeface="Helvetica Light" panose="020B0403020202020204"/>
            </a:endParaRPr>
          </a:p>
          <a:p>
            <a:pPr marL="0" lvl="2" indent="0">
              <a:buNone/>
            </a:pPr>
            <a:r>
              <a:rPr lang="am-ET" sz="2000" dirty="0">
                <a:latin typeface="Helvetica Light" panose="020B0403020202020204"/>
              </a:rPr>
              <a:t>ተቋማት  በተለያዩ የመርሐግብር ረቂቆቻቸው  ውስጥ የጥቃት ጥበቃ ጉዳዮችን ታሳቢ በማድረግ  እና በጀት በመያዝ  ለጋሾች የሚጠብቁትን ደረጃዎች ለማሟላት  በሚደረገው ጥረት ውስጥ የራሳቸውን አቅም ማጎልበት ይችላሉ </a:t>
            </a:r>
            <a:r>
              <a:rPr lang="en-GB" sz="2000" dirty="0">
                <a:latin typeface="Helvetica Light" panose="020B0403020202020204"/>
              </a:rPr>
              <a:t>።</a:t>
            </a:r>
          </a:p>
          <a:p>
            <a:endParaRPr lang="en-GB" dirty="0"/>
          </a:p>
        </p:txBody>
      </p:sp>
      <p:pic>
        <p:nvPicPr>
          <p:cNvPr id="4" name="Graphic 3" descr="Rating 3 Star">
            <a:extLst>
              <a:ext uri="{FF2B5EF4-FFF2-40B4-BE49-F238E27FC236}">
                <a16:creationId xmlns:a16="http://schemas.microsoft.com/office/drawing/2014/main" id="{BDBA71F0-E58A-46A8-978C-6AD9C5ECE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188" y="2107321"/>
            <a:ext cx="914400" cy="914400"/>
          </a:xfrm>
          <a:prstGeom prst="rect">
            <a:avLst/>
          </a:prstGeom>
        </p:spPr>
      </p:pic>
      <p:pic>
        <p:nvPicPr>
          <p:cNvPr id="10" name="Graphic 9" descr="Coins">
            <a:extLst>
              <a:ext uri="{FF2B5EF4-FFF2-40B4-BE49-F238E27FC236}">
                <a16:creationId xmlns:a16="http://schemas.microsoft.com/office/drawing/2014/main" id="{8748A00C-2B1A-4245-B7DA-15B7E2166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200" y="36407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0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376718"/>
            <a:ext cx="8218488" cy="691200"/>
          </a:xfrm>
        </p:spPr>
        <p:txBody>
          <a:bodyPr/>
          <a:lstStyle/>
          <a:p>
            <a:r>
              <a:rPr lang="en-GB" sz="2400" dirty="0">
                <a:ea typeface="+mn-ea"/>
                <a:cs typeface="+mn-cs"/>
              </a:rPr>
              <a:t>የከጥቃት ጥበቃን </a:t>
            </a:r>
            <a:r>
              <a:rPr lang="en-GB" sz="2400" dirty="0" err="1">
                <a:ea typeface="+mn-ea"/>
                <a:cs typeface="+mn-cs"/>
              </a:rPr>
              <a:t>ለማከናወን</a:t>
            </a:r>
            <a:r>
              <a:rPr lang="en-GB" sz="2400" dirty="0">
                <a:ea typeface="+mn-ea"/>
                <a:cs typeface="+mn-cs"/>
              </a:rPr>
              <a:t>  ምን </a:t>
            </a:r>
            <a:r>
              <a:rPr lang="en-GB" sz="2400" dirty="0" err="1">
                <a:ea typeface="+mn-ea"/>
                <a:cs typeface="+mn-cs"/>
              </a:rPr>
              <a:t>ማሟላት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ያስፈልገናል</a:t>
            </a:r>
            <a:r>
              <a:rPr lang="en-GB" sz="2400" dirty="0">
                <a:ea typeface="+mn-ea"/>
                <a:cs typeface="+mn-cs"/>
              </a:rPr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1" y="1313411"/>
            <a:ext cx="5630584" cy="4923091"/>
          </a:xfrm>
        </p:spPr>
        <p:txBody>
          <a:bodyPr>
            <a:normAutofit fontScale="92500" lnSpcReduction="20000"/>
          </a:bodyPr>
          <a:lstStyle/>
          <a:p>
            <a:r>
              <a:rPr lang="am-ET" sz="2500" b="1" dirty="0">
                <a:solidFill>
                  <a:srgbClr val="283A51"/>
                </a:solidFill>
              </a:rPr>
              <a:t>ተቋማዊ</a:t>
            </a:r>
            <a:r>
              <a:rPr lang="am-ET" b="1" dirty="0">
                <a:solidFill>
                  <a:srgbClr val="283A51"/>
                </a:solidFill>
              </a:rPr>
              <a:t> </a:t>
            </a:r>
            <a:r>
              <a:rPr lang="en-GB" b="1" dirty="0">
                <a:solidFill>
                  <a:srgbClr val="283A51"/>
                </a:solidFill>
              </a:rPr>
              <a:t>አጋርነት </a:t>
            </a:r>
          </a:p>
          <a:p>
            <a:br>
              <a:rPr lang="en-GB" dirty="0"/>
            </a:br>
            <a:r>
              <a:rPr lang="en-GB" sz="2100" dirty="0" err="1">
                <a:solidFill>
                  <a:schemeClr val="tx1"/>
                </a:solidFill>
              </a:rPr>
              <a:t>ለጋሾች</a:t>
            </a:r>
            <a:r>
              <a:rPr lang="en-GB" sz="2100" dirty="0">
                <a:solidFill>
                  <a:schemeClr val="tx1"/>
                </a:solidFill>
              </a:rPr>
              <a:t>    </a:t>
            </a:r>
            <a:r>
              <a:rPr lang="am-ET" sz="2100" dirty="0">
                <a:solidFill>
                  <a:schemeClr val="tx1"/>
                </a:solidFill>
              </a:rPr>
              <a:t>ተቋሙም </a:t>
            </a:r>
            <a:r>
              <a:rPr lang="en-GB" sz="2100" dirty="0">
                <a:solidFill>
                  <a:schemeClr val="tx1"/>
                </a:solidFill>
              </a:rPr>
              <a:t> </a:t>
            </a:r>
            <a:r>
              <a:rPr lang="en-GB" sz="2100" dirty="0" err="1">
                <a:solidFill>
                  <a:schemeClr val="tx1"/>
                </a:solidFill>
              </a:rPr>
              <a:t>ሆነ</a:t>
            </a:r>
            <a:r>
              <a:rPr lang="en-GB" sz="2100" dirty="0">
                <a:solidFill>
                  <a:schemeClr val="tx1"/>
                </a:solidFill>
              </a:rPr>
              <a:t>  </a:t>
            </a:r>
            <a:r>
              <a:rPr lang="am-ET" sz="2100" dirty="0">
                <a:solidFill>
                  <a:schemeClr val="tx1"/>
                </a:solidFill>
              </a:rPr>
              <a:t>አጋር አካላት </a:t>
            </a:r>
            <a:r>
              <a:rPr lang="en-GB" sz="2100" dirty="0">
                <a:solidFill>
                  <a:schemeClr val="tx1"/>
                </a:solidFill>
              </a:rPr>
              <a:t>  </a:t>
            </a:r>
            <a:r>
              <a:rPr lang="en-GB" sz="2100" dirty="0" err="1">
                <a:solidFill>
                  <a:schemeClr val="tx1"/>
                </a:solidFill>
              </a:rPr>
              <a:t>መስፈርቶቻቸውን</a:t>
            </a:r>
            <a:r>
              <a:rPr lang="en-GB" sz="2100" dirty="0">
                <a:solidFill>
                  <a:schemeClr val="tx1"/>
                </a:solidFill>
              </a:rPr>
              <a:t> </a:t>
            </a:r>
            <a:r>
              <a:rPr lang="en-GB" sz="2100" dirty="0" err="1">
                <a:solidFill>
                  <a:schemeClr val="tx1"/>
                </a:solidFill>
              </a:rPr>
              <a:t>እንዲያሟሉ</a:t>
            </a:r>
            <a:r>
              <a:rPr lang="en-GB" sz="2100" dirty="0">
                <a:solidFill>
                  <a:schemeClr val="tx1"/>
                </a:solidFill>
              </a:rPr>
              <a:t> </a:t>
            </a:r>
            <a:r>
              <a:rPr lang="en-GB" sz="2100" dirty="0" err="1">
                <a:solidFill>
                  <a:schemeClr val="tx1"/>
                </a:solidFill>
              </a:rPr>
              <a:t>ይጠብቃሉ</a:t>
            </a:r>
            <a:r>
              <a:rPr lang="en-GB" sz="2100" dirty="0">
                <a:solidFill>
                  <a:schemeClr val="tx1"/>
                </a:solidFill>
              </a:rPr>
              <a:t>፡፡</a:t>
            </a:r>
          </a:p>
          <a:p>
            <a:pPr lvl="2" algn="just"/>
            <a:endParaRPr lang="en-GB" dirty="0"/>
          </a:p>
          <a:p>
            <a:pPr marL="0" lvl="2" indent="0" algn="just">
              <a:buNone/>
            </a:pPr>
            <a:r>
              <a:rPr lang="am-ET" sz="2100" dirty="0"/>
              <a:t>የአጋር አካላትን ተቋማዊ የጥቃት ጥበቃ አሰራርን መገምገም እና  እንዲሟሉ የሚጠበቁ  ደረጀዎችን  በግልጽ ማሳወቅ ተገቢ ነው </a:t>
            </a:r>
            <a:r>
              <a:rPr lang="en-GB" sz="2100" dirty="0"/>
              <a:t>፡፡</a:t>
            </a:r>
          </a:p>
          <a:p>
            <a:pPr marL="0" lvl="2" indent="0" algn="just">
              <a:buNone/>
            </a:pPr>
            <a:endParaRPr lang="en-GB" dirty="0"/>
          </a:p>
          <a:p>
            <a:pPr marL="0" lvl="2" indent="0" algn="just">
              <a:buNone/>
            </a:pPr>
            <a:r>
              <a:rPr lang="en-GB" dirty="0"/>
              <a:t>የ</a:t>
            </a:r>
            <a:r>
              <a:rPr lang="am-ET" sz="2100" dirty="0"/>
              <a:t>ተቋማዊ</a:t>
            </a:r>
            <a:r>
              <a:rPr lang="en-GB" sz="2100" dirty="0"/>
              <a:t> </a:t>
            </a:r>
            <a:r>
              <a:rPr lang="am-ET" sz="2100" dirty="0"/>
              <a:t> </a:t>
            </a:r>
            <a:r>
              <a:rPr lang="en-GB" sz="2100" dirty="0"/>
              <a:t>አጋርነት </a:t>
            </a:r>
            <a:r>
              <a:rPr lang="am-ET" sz="2100" dirty="0"/>
              <a:t>ሂደቶች የጥቃት</a:t>
            </a:r>
            <a:r>
              <a:rPr lang="en-GB" sz="2100" dirty="0"/>
              <a:t> ጥበቃን እንዴት </a:t>
            </a:r>
            <a:r>
              <a:rPr lang="en-GB" sz="2100" dirty="0" err="1"/>
              <a:t>እንደሚያካትቱ</a:t>
            </a:r>
            <a:r>
              <a:rPr lang="en-GB" sz="2100" dirty="0"/>
              <a:t> </a:t>
            </a:r>
            <a:r>
              <a:rPr lang="en-GB" sz="2100" dirty="0" err="1"/>
              <a:t>ግልፅ</a:t>
            </a:r>
            <a:r>
              <a:rPr lang="en-GB" sz="2100" dirty="0"/>
              <a:t> </a:t>
            </a:r>
            <a:r>
              <a:rPr lang="en-GB" sz="2100" dirty="0" err="1"/>
              <a:t>ያድርጉ</a:t>
            </a:r>
            <a:r>
              <a:rPr lang="en-GB" sz="2100" dirty="0"/>
              <a:t> ፡፡ </a:t>
            </a:r>
            <a:r>
              <a:rPr lang="en-GB" sz="2100" dirty="0" err="1"/>
              <a:t>ውሎች</a:t>
            </a:r>
            <a:r>
              <a:rPr lang="en-GB" sz="2100" dirty="0"/>
              <a:t> እና የ</a:t>
            </a:r>
            <a:r>
              <a:rPr lang="am-ET" sz="2100" dirty="0"/>
              <a:t>ተቋማዊ </a:t>
            </a:r>
            <a:r>
              <a:rPr lang="en-GB" sz="2100" dirty="0"/>
              <a:t> አጋርነት </a:t>
            </a:r>
            <a:r>
              <a:rPr lang="en-GB" sz="2100" dirty="0" err="1"/>
              <a:t>ስምምነቶች</a:t>
            </a:r>
            <a:r>
              <a:rPr lang="en-GB" sz="2100" dirty="0"/>
              <a:t> የ</a:t>
            </a:r>
            <a:r>
              <a:rPr lang="am-ET" sz="2100" dirty="0"/>
              <a:t>ጥቃት</a:t>
            </a:r>
            <a:r>
              <a:rPr lang="en-GB" sz="2100" dirty="0"/>
              <a:t> ጥበቃ </a:t>
            </a:r>
            <a:r>
              <a:rPr lang="en-GB" sz="2100" dirty="0" err="1"/>
              <a:t>ዝግጅቶችን</a:t>
            </a:r>
            <a:r>
              <a:rPr lang="en-GB" sz="2100" dirty="0"/>
              <a:t> እና </a:t>
            </a:r>
            <a:r>
              <a:rPr lang="en-GB" sz="2100" dirty="0" err="1"/>
              <a:t>የሚጠበቁ</a:t>
            </a:r>
            <a:r>
              <a:rPr lang="en-GB" sz="2100" dirty="0"/>
              <a:t> </a:t>
            </a:r>
            <a:r>
              <a:rPr lang="en-GB" sz="2100" dirty="0" err="1"/>
              <a:t>ነገሮችን</a:t>
            </a:r>
            <a:r>
              <a:rPr lang="en-GB" sz="2100" dirty="0"/>
              <a:t> </a:t>
            </a:r>
            <a:r>
              <a:rPr lang="en-GB" sz="2100" dirty="0" err="1"/>
              <a:t>ማካተት</a:t>
            </a:r>
            <a:r>
              <a:rPr lang="en-GB" sz="2100" dirty="0"/>
              <a:t> አለባቸው ፡፡ </a:t>
            </a:r>
            <a:r>
              <a:rPr lang="en-GB" sz="2100" dirty="0" err="1"/>
              <a:t>ብዙውን</a:t>
            </a:r>
            <a:r>
              <a:rPr lang="en-GB" sz="2100" dirty="0"/>
              <a:t> </a:t>
            </a:r>
            <a:r>
              <a:rPr lang="en-GB" sz="2100" dirty="0" err="1"/>
              <a:t>ጊዜ</a:t>
            </a:r>
            <a:r>
              <a:rPr lang="en-GB" sz="2100" dirty="0"/>
              <a:t> የ</a:t>
            </a:r>
            <a:r>
              <a:rPr lang="am-ET" sz="2100" dirty="0"/>
              <a:t>ተቋማዊ</a:t>
            </a:r>
            <a:r>
              <a:rPr lang="en-GB" sz="2100" dirty="0"/>
              <a:t>   አጋርነት </a:t>
            </a:r>
            <a:r>
              <a:rPr lang="en-GB" sz="2100" dirty="0" err="1"/>
              <a:t>ስምምነቶች</a:t>
            </a:r>
            <a:r>
              <a:rPr lang="en-GB" sz="2100" dirty="0"/>
              <a:t> የ</a:t>
            </a:r>
            <a:r>
              <a:rPr lang="am-ET" sz="2100" dirty="0"/>
              <a:t>ጥቃት </a:t>
            </a:r>
            <a:r>
              <a:rPr lang="en-GB" sz="2100" dirty="0"/>
              <a:t> ጥበቃን </a:t>
            </a:r>
            <a:r>
              <a:rPr lang="en-GB" sz="2100" dirty="0" err="1"/>
              <a:t>ለማጠናከር</a:t>
            </a:r>
            <a:r>
              <a:rPr lang="en-GB" sz="2100" dirty="0"/>
              <a:t> </a:t>
            </a:r>
            <a:r>
              <a:rPr lang="am-ET" sz="2100" dirty="0"/>
              <a:t>አጋር አካላት </a:t>
            </a:r>
            <a:r>
              <a:rPr lang="en-GB" sz="2100" dirty="0"/>
              <a:t> እንዴት </a:t>
            </a:r>
            <a:r>
              <a:rPr lang="en-GB" sz="2100" dirty="0" err="1"/>
              <a:t>እንደሚደጋገፉ</a:t>
            </a:r>
            <a:r>
              <a:rPr lang="en-GB" sz="2100" dirty="0"/>
              <a:t> </a:t>
            </a:r>
            <a:r>
              <a:rPr lang="en-GB" sz="2100" dirty="0" err="1"/>
              <a:t>ማካተት</a:t>
            </a:r>
            <a:r>
              <a:rPr lang="en-GB" sz="2100" dirty="0"/>
              <a:t> አለባቸው ፡፡ </a:t>
            </a:r>
            <a:r>
              <a:rPr lang="en-GB" sz="2100" dirty="0" err="1"/>
              <a:t>ትልልቅ</a:t>
            </a:r>
            <a:r>
              <a:rPr lang="en-GB" sz="2100" dirty="0"/>
              <a:t> </a:t>
            </a:r>
            <a:r>
              <a:rPr lang="en-GB" sz="2100" dirty="0" err="1"/>
              <a:t>ተቋማት</a:t>
            </a:r>
            <a:r>
              <a:rPr lang="en-GB" sz="2100" dirty="0"/>
              <a:t> </a:t>
            </a:r>
            <a:r>
              <a:rPr lang="en-GB" sz="2100" dirty="0" err="1"/>
              <a:t>የአነስተኛ</a:t>
            </a:r>
            <a:r>
              <a:rPr lang="en-GB" sz="2100" dirty="0"/>
              <a:t> </a:t>
            </a:r>
            <a:r>
              <a:rPr lang="am-ET" sz="2100" dirty="0"/>
              <a:t>አጋር አካላት </a:t>
            </a:r>
            <a:r>
              <a:rPr lang="en-GB" sz="2100" dirty="0"/>
              <a:t> </a:t>
            </a:r>
            <a:r>
              <a:rPr lang="en-GB" sz="2100" dirty="0" err="1"/>
              <a:t>አቅም</a:t>
            </a:r>
            <a:r>
              <a:rPr lang="en-GB" sz="2100" dirty="0"/>
              <a:t> </a:t>
            </a:r>
            <a:r>
              <a:rPr lang="en-GB" sz="2100" dirty="0" err="1"/>
              <a:t>መደገፍ</a:t>
            </a:r>
            <a:r>
              <a:rPr lang="en-GB" sz="2100" dirty="0"/>
              <a:t> </a:t>
            </a:r>
            <a:r>
              <a:rPr lang="en-GB" sz="2100" dirty="0" err="1"/>
              <a:t>ሊያስፈልጋቸው</a:t>
            </a:r>
            <a:r>
              <a:rPr lang="en-GB" sz="2100" dirty="0"/>
              <a:t> </a:t>
            </a:r>
            <a:r>
              <a:rPr lang="en-GB" sz="2100" dirty="0" err="1"/>
              <a:t>ይችላል</a:t>
            </a:r>
            <a:r>
              <a:rPr lang="en-GB" sz="2100" dirty="0"/>
              <a:t>፡፡</a:t>
            </a:r>
          </a:p>
          <a:p>
            <a:pPr marL="0" lvl="2" indent="0" algn="just">
              <a:buNone/>
            </a:pPr>
            <a:endParaRPr lang="en-GB" sz="2100" dirty="0"/>
          </a:p>
          <a:p>
            <a:pPr marL="0" lvl="2" indent="0">
              <a:buNone/>
            </a:pPr>
            <a:r>
              <a:rPr lang="en-GB" sz="2100" dirty="0"/>
              <a:t>የጥቃት ጥበቃ </a:t>
            </a:r>
            <a:r>
              <a:rPr lang="am-ET" sz="2100" dirty="0"/>
              <a:t>ጉዳዮች </a:t>
            </a:r>
            <a:r>
              <a:rPr lang="en-GB" sz="2100" dirty="0"/>
              <a:t>በ</a:t>
            </a:r>
            <a:r>
              <a:rPr lang="am-ET" sz="2100" dirty="0"/>
              <a:t>አጋር አካላት</a:t>
            </a:r>
            <a:r>
              <a:rPr lang="en-GB" sz="2100" dirty="0"/>
              <a:t>  መካከል  በ</a:t>
            </a:r>
            <a:r>
              <a:rPr lang="am-ET" sz="2100" dirty="0"/>
              <a:t>ሚደረግ </a:t>
            </a:r>
            <a:r>
              <a:rPr lang="en-GB" sz="2100" dirty="0"/>
              <a:t> </a:t>
            </a:r>
            <a:r>
              <a:rPr lang="en-GB" sz="2100" dirty="0" err="1"/>
              <a:t>የክትትልና</a:t>
            </a:r>
            <a:r>
              <a:rPr lang="en-GB" sz="2100" dirty="0"/>
              <a:t> </a:t>
            </a:r>
            <a:r>
              <a:rPr lang="en-GB" sz="2100" dirty="0" err="1"/>
              <a:t>የሪፖርት</a:t>
            </a:r>
            <a:r>
              <a:rPr lang="en-GB" sz="2100" dirty="0"/>
              <a:t> </a:t>
            </a:r>
            <a:r>
              <a:rPr lang="am-ET" sz="2100" dirty="0"/>
              <a:t>ስርዓት ውስጥ እንደ </a:t>
            </a:r>
            <a:r>
              <a:rPr lang="en-GB" sz="2100" dirty="0"/>
              <a:t> </a:t>
            </a:r>
            <a:r>
              <a:rPr lang="en-GB" sz="2100" dirty="0" err="1"/>
              <a:t>አካል</a:t>
            </a:r>
            <a:r>
              <a:rPr lang="en-GB" sz="2100" dirty="0"/>
              <a:t> </a:t>
            </a:r>
            <a:r>
              <a:rPr lang="en-GB" sz="2100" dirty="0" err="1"/>
              <a:t>መሆን</a:t>
            </a:r>
            <a:r>
              <a:rPr lang="en-GB" sz="2100" dirty="0"/>
              <a:t> </a:t>
            </a:r>
            <a:r>
              <a:rPr lang="en-GB" sz="2100" dirty="0" err="1"/>
              <a:t>አለበት</a:t>
            </a:r>
            <a:r>
              <a:rPr lang="en-GB" sz="2100" dirty="0"/>
              <a:t> ፡፡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90" y="6231230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27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pic>
        <p:nvPicPr>
          <p:cNvPr id="4" name="Graphic 3" descr="Boardroom">
            <a:extLst>
              <a:ext uri="{FF2B5EF4-FFF2-40B4-BE49-F238E27FC236}">
                <a16:creationId xmlns:a16="http://schemas.microsoft.com/office/drawing/2014/main" id="{012EC550-2293-4E07-A48B-7922B6BA9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1775" y="2161093"/>
            <a:ext cx="2291034" cy="22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69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384001"/>
            <a:ext cx="8218488" cy="691200"/>
          </a:xfrm>
        </p:spPr>
        <p:txBody>
          <a:bodyPr/>
          <a:lstStyle/>
          <a:p>
            <a:r>
              <a:rPr lang="en-GB" sz="2400" dirty="0">
                <a:ea typeface="+mn-ea"/>
                <a:cs typeface="+mn-cs"/>
              </a:rPr>
              <a:t>የከጥቃት ጥበቃን </a:t>
            </a:r>
            <a:r>
              <a:rPr lang="en-GB" sz="2400" dirty="0" err="1">
                <a:ea typeface="+mn-ea"/>
                <a:cs typeface="+mn-cs"/>
              </a:rPr>
              <a:t>ለማከናወን</a:t>
            </a:r>
            <a:r>
              <a:rPr lang="en-GB" sz="2400" dirty="0">
                <a:ea typeface="+mn-ea"/>
                <a:cs typeface="+mn-cs"/>
              </a:rPr>
              <a:t>  ምን </a:t>
            </a:r>
            <a:r>
              <a:rPr lang="en-GB" sz="2400" dirty="0" err="1">
                <a:ea typeface="+mn-ea"/>
                <a:cs typeface="+mn-cs"/>
              </a:rPr>
              <a:t>ማሟላት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ያስፈልገናል</a:t>
            </a:r>
            <a:r>
              <a:rPr lang="en-GB" sz="2400" dirty="0">
                <a:ea typeface="+mn-ea"/>
                <a:cs typeface="+mn-cs"/>
              </a:rPr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179233" y="1790113"/>
            <a:ext cx="6279945" cy="4192174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GB" sz="2100" dirty="0" err="1"/>
              <a:t>ተቋማት</a:t>
            </a:r>
            <a:r>
              <a:rPr lang="en-GB" sz="2100" dirty="0"/>
              <a:t>  የመረጃ እና </a:t>
            </a:r>
            <a:r>
              <a:rPr lang="am-ET" sz="2100" dirty="0"/>
              <a:t>የተግባቦት</a:t>
            </a:r>
            <a:r>
              <a:rPr lang="en-GB" sz="2100" dirty="0"/>
              <a:t> ቴክኖሎጂ  ( ICT) </a:t>
            </a:r>
            <a:r>
              <a:rPr lang="en-GB" sz="2100" dirty="0" err="1"/>
              <a:t>ፖሊሲ</a:t>
            </a:r>
            <a:r>
              <a:rPr lang="en-GB" sz="2100" dirty="0"/>
              <a:t>  </a:t>
            </a:r>
            <a:r>
              <a:rPr lang="en-GB" sz="2100" dirty="0" err="1"/>
              <a:t>ICTን</a:t>
            </a:r>
            <a:r>
              <a:rPr lang="en-GB" sz="2100" dirty="0"/>
              <a:t> </a:t>
            </a:r>
            <a:r>
              <a:rPr lang="en-GB" sz="2100" dirty="0" err="1"/>
              <a:t>ደህንነቱ</a:t>
            </a:r>
            <a:r>
              <a:rPr lang="en-GB" sz="2100" dirty="0"/>
              <a:t> </a:t>
            </a:r>
            <a:r>
              <a:rPr lang="en-GB" sz="2100" dirty="0" err="1"/>
              <a:t>በተጠበቀ</a:t>
            </a:r>
            <a:r>
              <a:rPr lang="en-GB" sz="2100" dirty="0"/>
              <a:t> </a:t>
            </a:r>
            <a:r>
              <a:rPr lang="en-GB" sz="2100" dirty="0" err="1"/>
              <a:t>ሁኔታ</a:t>
            </a:r>
            <a:r>
              <a:rPr lang="en-GB" sz="2100" dirty="0"/>
              <a:t> እንዴት </a:t>
            </a:r>
            <a:r>
              <a:rPr lang="en-GB" sz="2100" dirty="0" err="1"/>
              <a:t>እንደሚጠቀሙበት</a:t>
            </a:r>
            <a:r>
              <a:rPr lang="en-GB" sz="2100" dirty="0"/>
              <a:t> </a:t>
            </a:r>
            <a:r>
              <a:rPr lang="en-GB" sz="2100" dirty="0" err="1"/>
              <a:t>መመሪያን</a:t>
            </a:r>
            <a:r>
              <a:rPr lang="en-GB" sz="2100" dirty="0"/>
              <a:t> </a:t>
            </a:r>
            <a:r>
              <a:rPr lang="en-GB" sz="2100" dirty="0" err="1"/>
              <a:t>ያጠቃልላል</a:t>
            </a:r>
            <a:r>
              <a:rPr lang="en-GB" sz="2100" dirty="0"/>
              <a:t> </a:t>
            </a:r>
            <a:r>
              <a:rPr lang="en-GB" dirty="0"/>
              <a:t>፡፡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/>
              <a:t>አንድ  </a:t>
            </a:r>
            <a:r>
              <a:rPr lang="am-ET" dirty="0"/>
              <a:t>ተቋም </a:t>
            </a:r>
            <a:r>
              <a:rPr lang="en-GB" dirty="0"/>
              <a:t> </a:t>
            </a:r>
            <a:r>
              <a:rPr lang="en-GB" dirty="0" err="1"/>
              <a:t>ወሲባዊ</a:t>
            </a:r>
            <a:r>
              <a:rPr lang="en-GB" dirty="0"/>
              <a:t> </a:t>
            </a:r>
            <a:r>
              <a:rPr lang="en-GB" dirty="0" err="1"/>
              <a:t>ይዘትን</a:t>
            </a:r>
            <a:r>
              <a:rPr lang="en-GB" dirty="0"/>
              <a:t> </a:t>
            </a:r>
            <a:r>
              <a:rPr lang="en-GB" dirty="0" err="1"/>
              <a:t>ጨምሮ</a:t>
            </a:r>
            <a:r>
              <a:rPr lang="en-GB" dirty="0"/>
              <a:t> </a:t>
            </a:r>
            <a:r>
              <a:rPr lang="en-GB" dirty="0" err="1"/>
              <a:t>ህገ-ወጥ</a:t>
            </a:r>
            <a:r>
              <a:rPr lang="en-GB" dirty="0"/>
              <a:t> </a:t>
            </a:r>
            <a:r>
              <a:rPr lang="en-GB" dirty="0" err="1"/>
              <a:t>ወይም</a:t>
            </a:r>
            <a:r>
              <a:rPr lang="en-GB" dirty="0"/>
              <a:t> </a:t>
            </a:r>
            <a:r>
              <a:rPr lang="en-GB" dirty="0" err="1"/>
              <a:t>ተገቢ</a:t>
            </a:r>
            <a:r>
              <a:rPr lang="en-GB" dirty="0"/>
              <a:t> </a:t>
            </a:r>
            <a:r>
              <a:rPr lang="en-GB" dirty="0" err="1"/>
              <a:t>ያልሆኑ</a:t>
            </a:r>
            <a:r>
              <a:rPr lang="en-GB" dirty="0"/>
              <a:t> </a:t>
            </a:r>
            <a:r>
              <a:rPr lang="en-GB" dirty="0" err="1"/>
              <a:t>ይዘቶችን</a:t>
            </a:r>
            <a:r>
              <a:rPr lang="en-GB" dirty="0"/>
              <a:t> </a:t>
            </a:r>
            <a:r>
              <a:rPr lang="am-ET" dirty="0"/>
              <a:t>በተቋሙ የመረጃና እና የተግባቦት  ስርዓት ውስጥ ማስተናገድ አይገባውም </a:t>
            </a:r>
            <a:r>
              <a:rPr lang="en-GB" dirty="0"/>
              <a:t>።</a:t>
            </a:r>
          </a:p>
          <a:p>
            <a:pPr lvl="2"/>
            <a:endParaRPr lang="en-GB" dirty="0"/>
          </a:p>
          <a:p>
            <a:pPr marL="0" lvl="2" indent="0">
              <a:buNone/>
            </a:pPr>
            <a:r>
              <a:rPr lang="en-GB" dirty="0" err="1"/>
              <a:t>የተቋሙ</a:t>
            </a:r>
            <a:r>
              <a:rPr lang="en-GB" dirty="0"/>
              <a:t> ICT </a:t>
            </a:r>
            <a:r>
              <a:rPr lang="en-GB" dirty="0" err="1"/>
              <a:t>ቡድን</a:t>
            </a:r>
            <a:r>
              <a:rPr lang="en-GB" dirty="0"/>
              <a:t> ስለ ሰራተኞች እና </a:t>
            </a:r>
            <a:r>
              <a:rPr lang="en-GB" dirty="0" err="1"/>
              <a:t>በተቋሙ</a:t>
            </a:r>
            <a:r>
              <a:rPr lang="en-GB" dirty="0"/>
              <a:t> </a:t>
            </a:r>
            <a:r>
              <a:rPr lang="am-ET" dirty="0"/>
              <a:t>ዙሪያ የሚሰራቸውን </a:t>
            </a:r>
            <a:r>
              <a:rPr lang="en-GB" dirty="0"/>
              <a:t> ብዙ መረጃዎችን </a:t>
            </a:r>
            <a:r>
              <a:rPr lang="en-GB" dirty="0" err="1"/>
              <a:t>በአስተማማኝ</a:t>
            </a:r>
            <a:r>
              <a:rPr lang="en-GB" dirty="0"/>
              <a:t> </a:t>
            </a:r>
            <a:r>
              <a:rPr lang="en-GB" dirty="0" err="1"/>
              <a:t>ሁኔታ</a:t>
            </a:r>
            <a:r>
              <a:rPr lang="en-GB" dirty="0"/>
              <a:t> </a:t>
            </a:r>
            <a:r>
              <a:rPr lang="en-GB" dirty="0" err="1"/>
              <a:t>ለማከማቸት</a:t>
            </a:r>
            <a:r>
              <a:rPr lang="en-GB" dirty="0"/>
              <a:t> እና </a:t>
            </a:r>
            <a:r>
              <a:rPr lang="en-GB" dirty="0" err="1"/>
              <a:t>ለማስኬድ</a:t>
            </a:r>
            <a:r>
              <a:rPr lang="en-GB" dirty="0"/>
              <a:t> </a:t>
            </a:r>
            <a:r>
              <a:rPr lang="en-GB" dirty="0" err="1"/>
              <a:t>የሚረዱ</a:t>
            </a:r>
            <a:r>
              <a:rPr lang="en-GB" dirty="0"/>
              <a:t> </a:t>
            </a:r>
            <a:r>
              <a:rPr lang="en-GB" dirty="0" err="1"/>
              <a:t>ስርዓቶችን</a:t>
            </a:r>
            <a:r>
              <a:rPr lang="en-GB" dirty="0"/>
              <a:t> </a:t>
            </a:r>
            <a:r>
              <a:rPr lang="en-GB" dirty="0" err="1"/>
              <a:t>ወይም</a:t>
            </a:r>
            <a:r>
              <a:rPr lang="en-GB" dirty="0"/>
              <a:t> </a:t>
            </a:r>
            <a:r>
              <a:rPr lang="en-GB" dirty="0" err="1"/>
              <a:t>ሂደቶችን</a:t>
            </a:r>
            <a:r>
              <a:rPr lang="en-GB" dirty="0"/>
              <a:t> </a:t>
            </a:r>
            <a:r>
              <a:rPr lang="en-GB" dirty="0" err="1"/>
              <a:t>መፍጠር</a:t>
            </a:r>
            <a:r>
              <a:rPr lang="en-GB" dirty="0"/>
              <a:t> </a:t>
            </a:r>
            <a:r>
              <a:rPr lang="en-GB" dirty="0" err="1"/>
              <a:t>ይችላል</a:t>
            </a:r>
            <a:r>
              <a:rPr lang="en-GB" dirty="0"/>
              <a:t> ፡፡ ይህ </a:t>
            </a:r>
            <a:r>
              <a:rPr lang="en-GB" dirty="0" err="1"/>
              <a:t>አግባብነት</a:t>
            </a:r>
            <a:r>
              <a:rPr lang="en-GB" dirty="0"/>
              <a:t> </a:t>
            </a:r>
            <a:r>
              <a:rPr lang="en-GB" dirty="0" err="1"/>
              <a:t>ካለው</a:t>
            </a:r>
            <a:r>
              <a:rPr lang="en-GB" dirty="0"/>
              <a:t> የመረጃ ጥበቃ </a:t>
            </a:r>
            <a:r>
              <a:rPr lang="en-GB" dirty="0" err="1"/>
              <a:t>ሕግ</a:t>
            </a:r>
            <a:r>
              <a:rPr lang="en-GB" dirty="0"/>
              <a:t> </a:t>
            </a:r>
            <a:r>
              <a:rPr lang="en-GB" dirty="0" err="1"/>
              <a:t>ጋር</a:t>
            </a:r>
            <a:r>
              <a:rPr lang="en-GB" dirty="0"/>
              <a:t> </a:t>
            </a:r>
            <a:r>
              <a:rPr lang="en-GB" dirty="0" err="1"/>
              <a:t>የሚጣጣም</a:t>
            </a:r>
            <a:r>
              <a:rPr lang="en-GB" dirty="0"/>
              <a:t> </a:t>
            </a:r>
            <a:r>
              <a:rPr lang="en-GB" dirty="0" err="1"/>
              <a:t>መሆን</a:t>
            </a:r>
            <a:r>
              <a:rPr lang="en-GB" dirty="0"/>
              <a:t> </a:t>
            </a:r>
            <a:r>
              <a:rPr lang="en-GB" dirty="0" err="1"/>
              <a:t>ይኖርበታል</a:t>
            </a:r>
            <a:r>
              <a:rPr lang="en-GB" dirty="0"/>
              <a:t> ።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303389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28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BB0A4-1438-4FD6-B1B9-E4D59DA901DD}"/>
              </a:ext>
            </a:extLst>
          </p:cNvPr>
          <p:cNvSpPr txBox="1"/>
          <p:nvPr/>
        </p:nvSpPr>
        <p:spPr>
          <a:xfrm>
            <a:off x="515654" y="1173207"/>
            <a:ext cx="80494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m-ET" sz="2400" dirty="0">
                <a:solidFill>
                  <a:srgbClr val="283A51"/>
                </a:solidFill>
                <a:latin typeface="Helvetica Light" panose="020B0403020202020204" pitchFamily="34" charset="0"/>
              </a:rPr>
              <a:t>የመረጃ እና የተግባቦት ቴክኖሎጂ</a:t>
            </a:r>
            <a:r>
              <a:rPr lang="en-GB" sz="2400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(ICT)</a:t>
            </a:r>
          </a:p>
          <a:p>
            <a:r>
              <a:rPr lang="am-ET" sz="2000" dirty="0">
                <a:solidFill>
                  <a:srgbClr val="009A40"/>
                </a:solidFill>
                <a:latin typeface="Helvetica Light" panose="020B0403020202020204"/>
              </a:rPr>
              <a:t> </a:t>
            </a:r>
          </a:p>
          <a:p>
            <a:r>
              <a:rPr lang="en-GB" sz="2000" dirty="0">
                <a:solidFill>
                  <a:srgbClr val="FF0000"/>
                </a:solidFill>
                <a:latin typeface="Helvetica Light" panose="020B0403020202020204"/>
              </a:rPr>
              <a:t> </a:t>
            </a:r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</p:txBody>
      </p:sp>
      <p:pic>
        <p:nvPicPr>
          <p:cNvPr id="8" name="Graphic 7" descr="Online meeting">
            <a:extLst>
              <a:ext uri="{FF2B5EF4-FFF2-40B4-BE49-F238E27FC236}">
                <a16:creationId xmlns:a16="http://schemas.microsoft.com/office/drawing/2014/main" id="{2C475F33-DE07-4412-B046-15478C3F9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521" y="1733571"/>
            <a:ext cx="914400" cy="914400"/>
          </a:xfrm>
          <a:prstGeom prst="rect">
            <a:avLst/>
          </a:prstGeom>
        </p:spPr>
      </p:pic>
      <p:pic>
        <p:nvPicPr>
          <p:cNvPr id="10" name="Graphic 9" descr="Gavel">
            <a:extLst>
              <a:ext uri="{FF2B5EF4-FFF2-40B4-BE49-F238E27FC236}">
                <a16:creationId xmlns:a16="http://schemas.microsoft.com/office/drawing/2014/main" id="{DD7BB494-CE9E-4FC7-A7AE-23479AC79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521" y="2971800"/>
            <a:ext cx="914400" cy="914400"/>
          </a:xfrm>
          <a:prstGeom prst="rect">
            <a:avLst/>
          </a:prstGeom>
        </p:spPr>
      </p:pic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54397F3B-5B37-4429-BBCD-997761DEC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521" y="44942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0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010B-B368-4FCB-8ADB-45E8D6FF6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268" y="549275"/>
            <a:ext cx="9590902" cy="74151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የጉዞው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ክፍል</a:t>
            </a:r>
            <a:r>
              <a:rPr lang="en-GB" dirty="0"/>
              <a:t> </a:t>
            </a:r>
            <a:r>
              <a:rPr lang="en-GB" dirty="0" err="1"/>
              <a:t>አራተኛ</a:t>
            </a:r>
            <a:r>
              <a:rPr lang="en-GB" dirty="0"/>
              <a:t>  </a:t>
            </a:r>
            <a:r>
              <a:rPr lang="am-ET" dirty="0"/>
              <a:t>ምዕራፍ</a:t>
            </a:r>
            <a:r>
              <a:rPr lang="en-GB" dirty="0"/>
              <a:t> …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 descr="Diagram  Description automatically generated">
            <a:extLst>
              <a:ext uri="{FF2B5EF4-FFF2-40B4-BE49-F238E27FC236}">
                <a16:creationId xmlns:a16="http://schemas.microsoft.com/office/drawing/2014/main" id="{EAB60866-D215-4C7C-9421-4F6CB4D88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56522"/>
            <a:ext cx="9144000" cy="37404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69817" y="1656522"/>
            <a:ext cx="3017520" cy="34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GB" sz="1050" dirty="0">
              <a:solidFill>
                <a:srgbClr val="00B050"/>
              </a:solidFill>
              <a:latin typeface="Ebrima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dirty="0" err="1">
                <a:solidFill>
                  <a:schemeClr val="tx1">
                    <a:lumMod val="75000"/>
                  </a:schemeClr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ችግሮች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200" dirty="0" err="1">
                <a:solidFill>
                  <a:schemeClr val="tx1">
                    <a:lumMod val="75000"/>
                  </a:schemeClr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ሲያጋጥሙ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ምን </a:t>
            </a:r>
            <a:r>
              <a:rPr lang="en-GB" sz="1200" dirty="0" err="1">
                <a:solidFill>
                  <a:schemeClr val="tx1">
                    <a:lumMod val="75000"/>
                  </a:schemeClr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ማድረግ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</a:schemeClr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ይጠበቅብናል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sz="1600" dirty="0">
                <a:solidFill>
                  <a:schemeClr val="tx1">
                    <a:lumMod val="75000"/>
                  </a:schemeClr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GB" sz="1600" dirty="0">
              <a:solidFill>
                <a:schemeClr val="tx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753498" y="2729901"/>
            <a:ext cx="1136468" cy="601127"/>
          </a:xfrm>
          <a:prstGeom prst="rect">
            <a:avLst/>
          </a:prstGeom>
          <a:solidFill>
            <a:srgbClr val="C7614D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am-ET" sz="1050" dirty="0">
                <a:solidFill>
                  <a:schemeClr val="bg1"/>
                </a:solidFill>
              </a:rPr>
              <a:t>ምርመራዎች</a:t>
            </a:r>
            <a:r>
              <a:rPr lang="am-ET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88378" y="3248060"/>
            <a:ext cx="1136468" cy="601127"/>
          </a:xfrm>
          <a:prstGeom prst="rect">
            <a:avLst/>
          </a:prstGeom>
          <a:solidFill>
            <a:srgbClr val="C7614D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am-ET" sz="1050" dirty="0">
                <a:solidFill>
                  <a:schemeClr val="bg1"/>
                </a:solidFill>
              </a:rPr>
              <a:t>የጉዳይ አያያዝ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40281" y="2202793"/>
            <a:ext cx="1136468" cy="910284"/>
          </a:xfrm>
          <a:prstGeom prst="rect">
            <a:avLst/>
          </a:prstGeom>
          <a:solidFill>
            <a:srgbClr val="C7614D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ማህበረሰብ-ተኮር </a:t>
            </a:r>
            <a:r>
              <a:rPr lang="en-GB" sz="10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የሪፖርት</a:t>
            </a:r>
            <a:r>
              <a:rPr lang="en-GB" sz="1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ዘዴዎች</a:t>
            </a:r>
            <a:r>
              <a:rPr lang="en-GB" sz="1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(CBRMs)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5302" y="3274185"/>
            <a:ext cx="1136468" cy="731757"/>
          </a:xfrm>
          <a:prstGeom prst="rect">
            <a:avLst/>
          </a:prstGeom>
          <a:solidFill>
            <a:srgbClr val="C7614D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GB" sz="1000" dirty="0" err="1">
                <a:solidFill>
                  <a:schemeClr val="bg1"/>
                </a:solidFill>
                <a:latin typeface="Helvetica Light" panose="020B0403020202020204"/>
              </a:rPr>
              <a:t>የመናገር-የፉጨት</a:t>
            </a:r>
            <a:r>
              <a:rPr lang="en-GB" sz="1000" dirty="0">
                <a:solidFill>
                  <a:schemeClr val="bg1"/>
                </a:solidFill>
                <a:latin typeface="Helvetica Light" panose="020B0403020202020204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Helvetica Light" panose="020B0403020202020204"/>
              </a:rPr>
              <a:t>ስርአቶች</a:t>
            </a:r>
            <a:endParaRPr lang="en-GB" sz="1000" dirty="0">
              <a:solidFill>
                <a:schemeClr val="bg1"/>
              </a:solidFill>
              <a:latin typeface="Helvetica Light" panose="020B0403020202020204"/>
            </a:endParaRPr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AE332D5E-2984-40F1-AA65-B1FB40F15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275"/>
            <a:ext cx="9144000" cy="48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9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010B-B368-4FCB-8ADB-45E8D6FF6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የጉዞው</a:t>
            </a:r>
            <a:r>
              <a:rPr lang="en-GB" dirty="0"/>
              <a:t> </a:t>
            </a:r>
            <a:r>
              <a:rPr lang="en-GB" dirty="0" err="1"/>
              <a:t>አንደኛ</a:t>
            </a:r>
            <a:r>
              <a:rPr lang="en-GB" dirty="0"/>
              <a:t> </a:t>
            </a:r>
            <a:r>
              <a:rPr lang="en-GB" dirty="0" err="1"/>
              <a:t>ምዕራፍ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063" y="1661023"/>
            <a:ext cx="9144000" cy="3735925"/>
            <a:chOff x="13063" y="1661023"/>
            <a:chExt cx="9144000" cy="3735925"/>
          </a:xfrm>
        </p:grpSpPr>
        <p:pic>
          <p:nvPicPr>
            <p:cNvPr id="4" name="Picture 3" descr="Timeline  Description automatically generated">
              <a:extLst>
                <a:ext uri="{FF2B5EF4-FFF2-40B4-BE49-F238E27FC236}">
                  <a16:creationId xmlns:a16="http://schemas.microsoft.com/office/drawing/2014/main" id="{CA2D549F-B16C-4F89-AA0C-8B06C94AD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63" y="1663148"/>
              <a:ext cx="9144000" cy="3733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8330" y="1661023"/>
              <a:ext cx="2142173" cy="347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ከጥቃት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ጥበቃ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ስንል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ምን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ማለት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ነው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?  </a:t>
              </a:r>
              <a:endParaRPr lang="en-GB" sz="1400" dirty="0">
                <a:solidFill>
                  <a:schemeClr val="tx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8777" y="1697260"/>
              <a:ext cx="1306286" cy="62285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ከጥቃት ጥበቃ /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ወሲባዊ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ብዝበዛ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፣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ጥቃት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እና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ፆታዊ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ትንኮሳ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ትርጉም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endPara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12459" y="3368075"/>
              <a:ext cx="1344250" cy="64336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ከጥቃት ጥበቃ /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ወሲባዊ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ብዝበዛ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፣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ጥቃት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እና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ፆታዊ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ትንኮሳ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አውድ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 </a:t>
              </a:r>
              <a:endParaRPr lang="en-GB" sz="14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86733" y="3886229"/>
              <a:ext cx="1435690" cy="7143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ከጥቃት ጥበቃ /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ወሲባዊ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ብዝበዛ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፣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ጥቃት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እና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ፆታዊ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ትንኮሳ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10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ታሪክ</a:t>
              </a:r>
              <a:r>
                <a:rPr lang="en-GB" sz="10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endParaRPr lang="en-GB" sz="14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93130" y="1874576"/>
              <a:ext cx="1348196" cy="6000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ከጥቃት ጥበቃ /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ወሲባዊ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ብዝበዛ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፣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ጥቃት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እና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ፆታዊ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ትንኮሳ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ዘርፍ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ደረጃዎች </a:t>
              </a:r>
              <a:endPara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17115" y="3286154"/>
              <a:ext cx="1682748" cy="6000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ከጥቃት ጥበቃ /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ወሲባዊ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ብዝበዛ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፣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ጥቃት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እና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ፆታዊ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ትንኮሳ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ጋር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የተያያዙ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ጉዳዮች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እና </a:t>
              </a:r>
              <a:r>
                <a:rPr lang="en-GB" sz="900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ስጋቶች</a:t>
              </a:r>
              <a:r>
                <a:rPr lang="en-GB" sz="900" dirty="0">
                  <a:solidFill>
                    <a:schemeClr val="tx1">
                      <a:lumMod val="75000"/>
                    </a:schemeClr>
                  </a:solidFill>
                  <a:effectLst/>
                  <a:latin typeface="Ebrima" panose="02000000000000000000" pitchFamily="2" charset="0"/>
                  <a:ea typeface="Calibri" panose="020F0502020204030204" pitchFamily="34" charset="0"/>
                  <a:cs typeface="Ebrima" panose="02000000000000000000" pitchFamily="2" charset="0"/>
                </a:rPr>
                <a:t>  </a:t>
              </a:r>
              <a:endPara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 descr="Timeline&#10;&#10;Description automatically generated">
            <a:extLst>
              <a:ext uri="{FF2B5EF4-FFF2-40B4-BE49-F238E27FC236}">
                <a16:creationId xmlns:a16="http://schemas.microsoft.com/office/drawing/2014/main" id="{127C4C9F-FE69-49E8-A785-D69FB370F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" y="559946"/>
            <a:ext cx="9144000" cy="48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83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316759"/>
            <a:ext cx="8218488" cy="691200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sz="2400" dirty="0" err="1">
                <a:ea typeface="+mn-ea"/>
                <a:cs typeface="+mn-cs"/>
              </a:rPr>
              <a:t>ችግሮች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ሲያጋጥሙ</a:t>
            </a:r>
            <a:r>
              <a:rPr lang="en-GB" sz="2400" dirty="0">
                <a:ea typeface="+mn-ea"/>
                <a:cs typeface="+mn-cs"/>
              </a:rPr>
              <a:t> ምን </a:t>
            </a:r>
            <a:r>
              <a:rPr lang="en-GB" sz="2400" dirty="0" err="1">
                <a:ea typeface="+mn-ea"/>
                <a:cs typeface="+mn-cs"/>
              </a:rPr>
              <a:t>ማድረግ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ይጠበቅብናል</a:t>
            </a:r>
            <a:endParaRPr lang="en-GB" sz="24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114261" y="1709530"/>
            <a:ext cx="5418552" cy="4176121"/>
          </a:xfrm>
        </p:spPr>
        <p:txBody>
          <a:bodyPr>
            <a:normAutofit fontScale="77500" lnSpcReduction="20000"/>
          </a:bodyPr>
          <a:lstStyle/>
          <a:p>
            <a:pPr marL="0" lvl="2" indent="0">
              <a:buNone/>
            </a:pPr>
            <a:r>
              <a:rPr lang="en-GB" dirty="0" err="1"/>
              <a:t>የመናገር-የፉጨት</a:t>
            </a:r>
            <a:r>
              <a:rPr lang="en-GB" dirty="0"/>
              <a:t> </a:t>
            </a:r>
            <a:r>
              <a:rPr lang="en-GB" dirty="0" err="1"/>
              <a:t>ስርአቶች</a:t>
            </a:r>
            <a:r>
              <a:rPr lang="en-GB" dirty="0"/>
              <a:t> </a:t>
            </a:r>
            <a:r>
              <a:rPr lang="en-GB" dirty="0" err="1"/>
              <a:t>ሰራተኞችን</a:t>
            </a:r>
            <a:r>
              <a:rPr lang="en-GB" dirty="0"/>
              <a:t> ስለ </a:t>
            </a:r>
            <a:r>
              <a:rPr lang="am-ET" dirty="0"/>
              <a:t>ከጥቃት </a:t>
            </a:r>
            <a:r>
              <a:rPr lang="en-GB" dirty="0"/>
              <a:t> ጥበቃ ፣ ስለ </a:t>
            </a:r>
            <a:r>
              <a:rPr lang="en-GB" dirty="0" err="1"/>
              <a:t>ወሲባዊ</a:t>
            </a:r>
            <a:r>
              <a:rPr lang="en-GB" dirty="0"/>
              <a:t> </a:t>
            </a:r>
            <a:r>
              <a:rPr lang="en-GB" dirty="0" err="1"/>
              <a:t>ብዝበዛ</a:t>
            </a:r>
            <a:r>
              <a:rPr lang="en-GB" dirty="0"/>
              <a:t> ፣ ስለ </a:t>
            </a:r>
            <a:r>
              <a:rPr lang="en-GB" dirty="0" err="1"/>
              <a:t>ወሲባዊ</a:t>
            </a:r>
            <a:r>
              <a:rPr lang="en-GB" dirty="0"/>
              <a:t> </a:t>
            </a:r>
            <a:r>
              <a:rPr lang="en-GB" dirty="0" err="1"/>
              <a:t>ትንኮሳ</a:t>
            </a:r>
            <a:r>
              <a:rPr lang="en-GB" dirty="0"/>
              <a:t> እና </a:t>
            </a:r>
            <a:r>
              <a:rPr lang="en-GB" dirty="0" err="1"/>
              <a:t>ስለሌሎች</a:t>
            </a:r>
            <a:r>
              <a:rPr lang="en-GB" dirty="0"/>
              <a:t> </a:t>
            </a:r>
            <a:r>
              <a:rPr lang="en-GB" dirty="0" err="1"/>
              <a:t>ጉዳቶች</a:t>
            </a:r>
            <a:r>
              <a:rPr lang="en-GB" dirty="0"/>
              <a:t>  </a:t>
            </a:r>
            <a:r>
              <a:rPr lang="am-ET" dirty="0"/>
              <a:t>ሚስጥራዊነቱ በተጠበቀ መንገድ </a:t>
            </a:r>
            <a:r>
              <a:rPr lang="en-GB" dirty="0"/>
              <a:t> </a:t>
            </a:r>
            <a:r>
              <a:rPr lang="en-GB" dirty="0" err="1"/>
              <a:t>ሪፖርት</a:t>
            </a:r>
            <a:r>
              <a:rPr lang="en-GB" dirty="0"/>
              <a:t> </a:t>
            </a:r>
            <a:r>
              <a:rPr lang="en-GB" dirty="0" err="1"/>
              <a:t>እንዲያደርጉ</a:t>
            </a:r>
            <a:r>
              <a:rPr lang="en-GB" dirty="0"/>
              <a:t> </a:t>
            </a:r>
            <a:r>
              <a:rPr lang="en-GB" dirty="0" err="1"/>
              <a:t>ይረዳል</a:t>
            </a:r>
            <a:r>
              <a:rPr lang="en-GB" dirty="0"/>
              <a:t> ፡፡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err="1"/>
              <a:t>እነዚህ</a:t>
            </a:r>
            <a:r>
              <a:rPr lang="en-GB" dirty="0"/>
              <a:t> ስርዓቶች </a:t>
            </a:r>
            <a:r>
              <a:rPr lang="en-GB" dirty="0" err="1"/>
              <a:t>ለሁሉም</a:t>
            </a:r>
            <a:r>
              <a:rPr lang="en-GB" dirty="0"/>
              <a:t>   ፡፡</a:t>
            </a:r>
            <a:r>
              <a:rPr lang="en-GB" dirty="0" err="1"/>
              <a:t>ተደራሽ</a:t>
            </a:r>
            <a:r>
              <a:rPr lang="en-GB" dirty="0"/>
              <a:t> </a:t>
            </a:r>
            <a:r>
              <a:rPr lang="en-GB" dirty="0" err="1"/>
              <a:t>መሆን</a:t>
            </a:r>
            <a:r>
              <a:rPr lang="en-GB" dirty="0"/>
              <a:t> እና </a:t>
            </a:r>
            <a:r>
              <a:rPr lang="en-GB" dirty="0" err="1"/>
              <a:t>ለሁሉምመስራት</a:t>
            </a:r>
            <a:r>
              <a:rPr lang="en-GB" dirty="0"/>
              <a:t> አለባቸው </a:t>
            </a:r>
            <a:r>
              <a:rPr lang="am-ET" dirty="0"/>
              <a:t>ከጥቃት</a:t>
            </a:r>
            <a:r>
              <a:rPr lang="en-GB" dirty="0"/>
              <a:t> በሕይወት </a:t>
            </a:r>
            <a:r>
              <a:rPr lang="en-GB" dirty="0" err="1"/>
              <a:t>የተረፉ</a:t>
            </a:r>
            <a:r>
              <a:rPr lang="en-GB" dirty="0"/>
              <a:t> ሰዎች </a:t>
            </a:r>
            <a:r>
              <a:rPr lang="en-GB" dirty="0" err="1"/>
              <a:t>መብት</a:t>
            </a:r>
            <a:r>
              <a:rPr lang="en-GB" dirty="0"/>
              <a:t> ፣ </a:t>
            </a:r>
            <a:r>
              <a:rPr lang="en-GB" dirty="0" err="1"/>
              <a:t>ፍላጎት</a:t>
            </a:r>
            <a:r>
              <a:rPr lang="en-GB" dirty="0"/>
              <a:t> እና </a:t>
            </a:r>
            <a:r>
              <a:rPr lang="en-GB" dirty="0" err="1"/>
              <a:t>ምኞት</a:t>
            </a:r>
            <a:r>
              <a:rPr lang="en-GB" dirty="0"/>
              <a:t> </a:t>
            </a:r>
            <a:r>
              <a:rPr lang="en-GB" dirty="0" err="1"/>
              <a:t>ቅድሚያ</a:t>
            </a:r>
            <a:r>
              <a:rPr lang="en-GB" dirty="0"/>
              <a:t> </a:t>
            </a:r>
            <a:r>
              <a:rPr lang="en-GB" dirty="0" err="1"/>
              <a:t>መሰጠት</a:t>
            </a:r>
            <a:r>
              <a:rPr lang="en-GB" dirty="0"/>
              <a:t> አለባቸው ፡፡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err="1"/>
              <a:t>ሁሉም</a:t>
            </a:r>
            <a:r>
              <a:rPr lang="en-GB" dirty="0"/>
              <a:t> ሰራተኞች እና   </a:t>
            </a:r>
            <a:r>
              <a:rPr lang="am-ET" dirty="0"/>
              <a:t>አጋር አካላት </a:t>
            </a:r>
            <a:r>
              <a:rPr lang="en-GB" dirty="0"/>
              <a:t> አንድ </a:t>
            </a:r>
            <a:r>
              <a:rPr lang="en-GB" dirty="0" err="1"/>
              <a:t>ስጋት</a:t>
            </a:r>
            <a:r>
              <a:rPr lang="en-GB" dirty="0"/>
              <a:t> </a:t>
            </a:r>
            <a:r>
              <a:rPr lang="en-GB" dirty="0" err="1"/>
              <a:t>ሪፖርት</a:t>
            </a:r>
            <a:r>
              <a:rPr lang="en-GB" dirty="0"/>
              <a:t> </a:t>
            </a:r>
            <a:r>
              <a:rPr lang="en-GB" dirty="0" err="1"/>
              <a:t>ሲያደርጉ</a:t>
            </a:r>
            <a:r>
              <a:rPr lang="en-GB" dirty="0"/>
              <a:t> </a:t>
            </a:r>
            <a:r>
              <a:rPr lang="en-GB" dirty="0" err="1"/>
              <a:t>ስርዓቱ</a:t>
            </a:r>
            <a:r>
              <a:rPr lang="en-GB" dirty="0"/>
              <a:t> </a:t>
            </a:r>
            <a:r>
              <a:rPr lang="en-GB" dirty="0" err="1"/>
              <a:t>እንደሚደግፋቸው</a:t>
            </a:r>
            <a:r>
              <a:rPr lang="en-GB" dirty="0"/>
              <a:t> እና </a:t>
            </a:r>
            <a:r>
              <a:rPr lang="en-GB" dirty="0" err="1"/>
              <a:t>እንደሚጠብቃቸው</a:t>
            </a:r>
            <a:r>
              <a:rPr lang="en-GB" dirty="0"/>
              <a:t> </a:t>
            </a:r>
            <a:r>
              <a:rPr lang="en-GB" dirty="0" err="1"/>
              <a:t>እርግጠኛ</a:t>
            </a:r>
            <a:r>
              <a:rPr lang="en-GB" dirty="0"/>
              <a:t> </a:t>
            </a:r>
            <a:r>
              <a:rPr lang="en-GB" dirty="0" err="1"/>
              <a:t>መሆን</a:t>
            </a:r>
            <a:r>
              <a:rPr lang="en-GB" dirty="0"/>
              <a:t> አለባቸው ፡፡  </a:t>
            </a:r>
            <a:r>
              <a:rPr lang="am-ET" dirty="0"/>
              <a:t>ይህ የሪፖርት ሥርዓት ሰራተኞች ላይ ጉዳት ከሚያደረሱ  ያላአግባብ ቅሬታዎችን  አስቀርቶ  ከለላ መስጠት መቻል አለበት  ፡፡ </a:t>
            </a:r>
            <a:endParaRPr lang="en-GB" dirty="0"/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am-ET" sz="2100" dirty="0"/>
              <a:t>ከጥቃት</a:t>
            </a:r>
            <a:r>
              <a:rPr lang="en-GB" sz="2100" dirty="0"/>
              <a:t>  በሕይወት </a:t>
            </a:r>
            <a:r>
              <a:rPr lang="en-GB" sz="2100" dirty="0" err="1"/>
              <a:t>የተረፈ</a:t>
            </a:r>
            <a:r>
              <a:rPr lang="en-GB" sz="2100" dirty="0"/>
              <a:t> ሰው </a:t>
            </a:r>
            <a:r>
              <a:rPr lang="en-GB" sz="2100" dirty="0" err="1"/>
              <a:t>በጾታው</a:t>
            </a:r>
            <a:r>
              <a:rPr lang="en-GB" sz="2100" dirty="0"/>
              <a:t> ፣ </a:t>
            </a:r>
            <a:r>
              <a:rPr lang="en-GB" sz="2100" dirty="0" err="1"/>
              <a:t>በአካል</a:t>
            </a:r>
            <a:r>
              <a:rPr lang="en-GB" sz="2100" dirty="0"/>
              <a:t> </a:t>
            </a:r>
            <a:r>
              <a:rPr lang="en-GB" sz="2100" dirty="0" err="1"/>
              <a:t>ጉዳቱ</a:t>
            </a:r>
            <a:r>
              <a:rPr lang="en-GB" sz="2100" dirty="0"/>
              <a:t> ፣ </a:t>
            </a:r>
            <a:r>
              <a:rPr lang="en-GB" sz="2100" dirty="0" err="1"/>
              <a:t>በዘር</a:t>
            </a:r>
            <a:r>
              <a:rPr lang="en-GB" sz="2100" dirty="0"/>
              <a:t> ፣ </a:t>
            </a:r>
            <a:r>
              <a:rPr lang="en-GB" sz="2100" dirty="0" err="1"/>
              <a:t>በእድሜው</a:t>
            </a:r>
            <a:r>
              <a:rPr lang="en-GB" sz="2100" dirty="0"/>
              <a:t>  </a:t>
            </a:r>
            <a:r>
              <a:rPr lang="en-GB" sz="2100" dirty="0" err="1"/>
              <a:t>ወይም</a:t>
            </a:r>
            <a:r>
              <a:rPr lang="en-GB" sz="2100" dirty="0"/>
              <a:t> </a:t>
            </a:r>
            <a:r>
              <a:rPr lang="en-GB" sz="2100" dirty="0" err="1"/>
              <a:t>በሌሎች</a:t>
            </a:r>
            <a:r>
              <a:rPr lang="en-GB" sz="2100" dirty="0"/>
              <a:t> </a:t>
            </a:r>
            <a:r>
              <a:rPr lang="en-GB" sz="2100" dirty="0" err="1"/>
              <a:t>ማንነቶች</a:t>
            </a:r>
            <a:r>
              <a:rPr lang="en-GB" sz="2100" dirty="0"/>
              <a:t> ምክንያት </a:t>
            </a:r>
            <a:r>
              <a:rPr lang="am-ET" sz="2100" dirty="0"/>
              <a:t>ብዙ ጊዜ  ያጋጠማቸውን ጥቃት ሪፖርት </a:t>
            </a:r>
            <a:r>
              <a:rPr lang="en-GB" sz="2100" dirty="0"/>
              <a:t>  </a:t>
            </a:r>
            <a:r>
              <a:rPr lang="am-ET" sz="2100" dirty="0"/>
              <a:t>ለማድረግ ያጋጠማቸውን </a:t>
            </a:r>
            <a:r>
              <a:rPr lang="en-GB" sz="2100" dirty="0"/>
              <a:t> ማናቸውንም </a:t>
            </a:r>
            <a:r>
              <a:rPr lang="en-GB" sz="2100" dirty="0" err="1"/>
              <a:t>መሰናክሎች</a:t>
            </a:r>
            <a:r>
              <a:rPr lang="en-GB" sz="2100" dirty="0"/>
              <a:t> </a:t>
            </a:r>
            <a:r>
              <a:rPr lang="en-GB" sz="2100" dirty="0" err="1"/>
              <a:t>ለመለየት</a:t>
            </a:r>
            <a:r>
              <a:rPr lang="en-GB" sz="2100" dirty="0"/>
              <a:t> እና </a:t>
            </a:r>
            <a:r>
              <a:rPr lang="en-GB" sz="2100" dirty="0" err="1"/>
              <a:t>ለመቅረፍ</a:t>
            </a:r>
            <a:r>
              <a:rPr lang="en-GB" sz="2100" dirty="0"/>
              <a:t> </a:t>
            </a:r>
            <a:r>
              <a:rPr lang="en-GB" sz="2100" dirty="0" err="1"/>
              <a:t>በጣም</a:t>
            </a:r>
            <a:r>
              <a:rPr lang="en-GB" sz="2100" dirty="0"/>
              <a:t> </a:t>
            </a:r>
            <a:r>
              <a:rPr lang="en-GB" sz="2100" dirty="0" err="1"/>
              <a:t>ውጤታማ</a:t>
            </a:r>
            <a:r>
              <a:rPr lang="en-GB" sz="2100" dirty="0"/>
              <a:t> </a:t>
            </a:r>
            <a:r>
              <a:rPr lang="en-GB" sz="2100" dirty="0" err="1"/>
              <a:t>ሥርዓቶች</a:t>
            </a:r>
            <a:r>
              <a:rPr lang="am-ET" sz="2100" dirty="0"/>
              <a:t>ን</a:t>
            </a:r>
            <a:r>
              <a:rPr lang="en-GB" sz="2100" dirty="0"/>
              <a:t> </a:t>
            </a:r>
            <a:r>
              <a:rPr lang="en-GB" sz="2100" dirty="0" err="1"/>
              <a:t>ከሠራተኞች</a:t>
            </a:r>
            <a:r>
              <a:rPr lang="en-GB" sz="2100" dirty="0"/>
              <a:t> </a:t>
            </a:r>
            <a:r>
              <a:rPr lang="en-GB" sz="2100" dirty="0" err="1"/>
              <a:t>ጋር</a:t>
            </a:r>
            <a:r>
              <a:rPr lang="en-GB" sz="2100" dirty="0"/>
              <a:t> </a:t>
            </a:r>
            <a:r>
              <a:rPr lang="en-GB" sz="2100" dirty="0" err="1"/>
              <a:t>አብረው</a:t>
            </a:r>
            <a:r>
              <a:rPr lang="en-GB" sz="2100" dirty="0"/>
              <a:t> </a:t>
            </a:r>
            <a:r>
              <a:rPr lang="en-GB" sz="2100" dirty="0" err="1"/>
              <a:t>ይገነባሉ</a:t>
            </a:r>
            <a:r>
              <a:rPr lang="en-GB" sz="2100" dirty="0"/>
              <a:t> ፡፡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917" y="6238880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30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E1BD6-9784-4E37-A833-D30CD3FAC887}"/>
              </a:ext>
            </a:extLst>
          </p:cNvPr>
          <p:cNvSpPr txBox="1"/>
          <p:nvPr/>
        </p:nvSpPr>
        <p:spPr>
          <a:xfrm>
            <a:off x="491917" y="1062902"/>
            <a:ext cx="47956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የመናገር-የፉጨት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ስርአቶች</a:t>
            </a:r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endParaRPr lang="en-GB" dirty="0"/>
          </a:p>
        </p:txBody>
      </p:sp>
      <p:pic>
        <p:nvPicPr>
          <p:cNvPr id="4" name="Graphic 3" descr="Megaphone1">
            <a:extLst>
              <a:ext uri="{FF2B5EF4-FFF2-40B4-BE49-F238E27FC236}">
                <a16:creationId xmlns:a16="http://schemas.microsoft.com/office/drawing/2014/main" id="{9F97CC1D-F452-4BA1-A05F-D996670C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258" y="2318791"/>
            <a:ext cx="2498508" cy="24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25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401065"/>
            <a:ext cx="8218488" cy="691200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sz="2400" dirty="0" err="1">
                <a:ea typeface="+mn-ea"/>
                <a:cs typeface="+mn-cs"/>
              </a:rPr>
              <a:t>ችግሮች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ሲያጋጥሙ</a:t>
            </a:r>
            <a:r>
              <a:rPr lang="en-GB" sz="2400" dirty="0">
                <a:ea typeface="+mn-ea"/>
                <a:cs typeface="+mn-cs"/>
              </a:rPr>
              <a:t> ምን </a:t>
            </a:r>
            <a:r>
              <a:rPr lang="en-GB" sz="2400" dirty="0" err="1">
                <a:ea typeface="+mn-ea"/>
                <a:cs typeface="+mn-cs"/>
              </a:rPr>
              <a:t>ማድረግ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ይጠበቅብናል</a:t>
            </a:r>
            <a:endParaRPr lang="en-GB" sz="24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0" y="1226872"/>
            <a:ext cx="7921625" cy="53843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83A51"/>
                </a:solidFill>
              </a:rPr>
              <a:t>ማህበረሰብ-ተኮር </a:t>
            </a:r>
            <a:r>
              <a:rPr lang="en-GB" dirty="0" err="1">
                <a:solidFill>
                  <a:srgbClr val="283A51"/>
                </a:solidFill>
              </a:rPr>
              <a:t>የሪፖርት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ዘዴዎች</a:t>
            </a:r>
            <a:r>
              <a:rPr lang="en-GB" dirty="0">
                <a:solidFill>
                  <a:srgbClr val="283A51"/>
                </a:solidFill>
              </a:rPr>
              <a:t> (CBRMs)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37275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31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pic>
        <p:nvPicPr>
          <p:cNvPr id="4" name="Picture 3" descr="A group of people standing in front of a crowd  Description automatically generated">
            <a:extLst>
              <a:ext uri="{FF2B5EF4-FFF2-40B4-BE49-F238E27FC236}">
                <a16:creationId xmlns:a16="http://schemas.microsoft.com/office/drawing/2014/main" id="{7A5DC07C-8E48-4E2D-AFEF-1813F0104B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824412"/>
            <a:ext cx="4902431" cy="3268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8FDA7E-5A35-4668-80B9-A3EF9617717A}"/>
              </a:ext>
            </a:extLst>
          </p:cNvPr>
          <p:cNvSpPr txBox="1"/>
          <p:nvPr/>
        </p:nvSpPr>
        <p:spPr>
          <a:xfrm>
            <a:off x="5752407" y="1496087"/>
            <a:ext cx="30772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endParaRPr lang="en-GB" dirty="0"/>
          </a:p>
          <a:p>
            <a:pPr marL="0" lvl="2"/>
            <a:r>
              <a:rPr lang="en-GB" dirty="0"/>
              <a:t>ከ</a:t>
            </a:r>
            <a:r>
              <a:rPr lang="am-ET" dirty="0"/>
              <a:t>ተቋሙ ጋር</a:t>
            </a:r>
            <a:r>
              <a:rPr lang="en-GB" dirty="0"/>
              <a:t> አብሮ </a:t>
            </a:r>
            <a:r>
              <a:rPr lang="en-GB" dirty="0" err="1"/>
              <a:t>የሚሠራ</a:t>
            </a:r>
            <a:r>
              <a:rPr lang="en-GB" dirty="0"/>
              <a:t>  </a:t>
            </a:r>
            <a:r>
              <a:rPr lang="am-ET" dirty="0"/>
              <a:t>ማንኛውም ግለሰብ </a:t>
            </a:r>
            <a:r>
              <a:rPr lang="en-GB" dirty="0"/>
              <a:t> ስለ ከጥቃት </a:t>
            </a:r>
          </a:p>
          <a:p>
            <a:pPr marL="0" lvl="2" indent="0">
              <a:buNone/>
            </a:pPr>
            <a:r>
              <a:rPr lang="en-GB" dirty="0"/>
              <a:t>ጥበቃ ፣  </a:t>
            </a:r>
            <a:r>
              <a:rPr lang="en-GB" dirty="0" err="1"/>
              <a:t>ወሲባዊ</a:t>
            </a:r>
            <a:r>
              <a:rPr lang="en-GB" dirty="0"/>
              <a:t> </a:t>
            </a:r>
            <a:r>
              <a:rPr lang="en-GB" dirty="0" err="1"/>
              <a:t>ብዝበዛ</a:t>
            </a:r>
            <a:r>
              <a:rPr lang="en-GB" dirty="0"/>
              <a:t> ፣ </a:t>
            </a:r>
            <a:r>
              <a:rPr lang="en-GB" dirty="0" err="1"/>
              <a:t>ጥቃት</a:t>
            </a:r>
            <a:r>
              <a:rPr lang="en-GB" dirty="0"/>
              <a:t> እና ስለ </a:t>
            </a:r>
            <a:r>
              <a:rPr lang="en-GB" dirty="0" err="1"/>
              <a:t>ወሲባዊ</a:t>
            </a:r>
            <a:r>
              <a:rPr lang="en-GB" dirty="0"/>
              <a:t> </a:t>
            </a:r>
            <a:r>
              <a:rPr lang="en-GB" dirty="0" err="1"/>
              <a:t>ትንኮሳዎች</a:t>
            </a:r>
            <a:r>
              <a:rPr lang="en-GB" dirty="0"/>
              <a:t> </a:t>
            </a:r>
            <a:r>
              <a:rPr lang="en-GB" dirty="0" err="1"/>
              <a:t>ሪፖርት</a:t>
            </a:r>
            <a:r>
              <a:rPr lang="en-GB" dirty="0"/>
              <a:t> </a:t>
            </a:r>
            <a:r>
              <a:rPr lang="en-GB" dirty="0" err="1"/>
              <a:t>የሚያደርግበት</a:t>
            </a:r>
            <a:r>
              <a:rPr lang="en-GB" dirty="0"/>
              <a:t> </a:t>
            </a:r>
            <a:r>
              <a:rPr lang="en-GB" dirty="0" err="1"/>
              <a:t>መንገድ</a:t>
            </a:r>
            <a:r>
              <a:rPr lang="en-GB" dirty="0"/>
              <a:t> </a:t>
            </a:r>
            <a:r>
              <a:rPr lang="en-GB" dirty="0" err="1"/>
              <a:t>ሊኖረው</a:t>
            </a:r>
            <a:r>
              <a:rPr lang="en-GB" dirty="0"/>
              <a:t> </a:t>
            </a:r>
            <a:r>
              <a:rPr lang="en-GB" dirty="0" err="1"/>
              <a:t>ይገባል</a:t>
            </a:r>
            <a:r>
              <a:rPr lang="en-GB" dirty="0"/>
              <a:t> ፡፡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err="1"/>
              <a:t>በማህበረሰብ</a:t>
            </a:r>
            <a:r>
              <a:rPr lang="en-GB" dirty="0"/>
              <a:t> ላይ </a:t>
            </a:r>
            <a:r>
              <a:rPr lang="en-GB" dirty="0" err="1"/>
              <a:t>የተመሰረቱ</a:t>
            </a:r>
            <a:r>
              <a:rPr lang="en-GB" dirty="0"/>
              <a:t> </a:t>
            </a:r>
            <a:r>
              <a:rPr lang="en-GB" dirty="0" err="1"/>
              <a:t>የሪፖርት</a:t>
            </a:r>
            <a:r>
              <a:rPr lang="en-GB" dirty="0"/>
              <a:t> ስርዓቶች ከጥቃት </a:t>
            </a:r>
            <a:r>
              <a:rPr lang="en-GB" dirty="0" err="1"/>
              <a:t>የተረፉትን</a:t>
            </a:r>
            <a:r>
              <a:rPr lang="en-GB" dirty="0"/>
              <a:t>  ሰዎች </a:t>
            </a:r>
            <a:r>
              <a:rPr lang="en-GB" dirty="0" err="1"/>
              <a:t>መብቶች</a:t>
            </a:r>
            <a:r>
              <a:rPr lang="en-GB" dirty="0"/>
              <a:t> ፣ </a:t>
            </a:r>
            <a:r>
              <a:rPr lang="en-GB" dirty="0" err="1"/>
              <a:t>ፍላጎቶች</a:t>
            </a:r>
            <a:r>
              <a:rPr lang="en-GB" dirty="0"/>
              <a:t> እና </a:t>
            </a:r>
            <a:r>
              <a:rPr lang="en-GB" dirty="0" err="1"/>
              <a:t>ምኞቶች</a:t>
            </a:r>
            <a:r>
              <a:rPr lang="en-GB" dirty="0"/>
              <a:t> </a:t>
            </a:r>
            <a:r>
              <a:rPr lang="en-GB" dirty="0" err="1"/>
              <a:t>ቅድሚያ</a:t>
            </a:r>
            <a:r>
              <a:rPr lang="en-GB" dirty="0"/>
              <a:t> </a:t>
            </a:r>
            <a:r>
              <a:rPr lang="en-GB" dirty="0" err="1"/>
              <a:t>መስጠት</a:t>
            </a:r>
            <a:r>
              <a:rPr lang="en-GB" dirty="0"/>
              <a:t> አለባቸው ፡፡</a:t>
            </a:r>
          </a:p>
          <a:p>
            <a:pPr marL="0" lvl="2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66632-601A-4DE1-85C1-CD4C60C1BF88}"/>
              </a:ext>
            </a:extLst>
          </p:cNvPr>
          <p:cNvSpPr txBox="1"/>
          <p:nvPr/>
        </p:nvSpPr>
        <p:spPr>
          <a:xfrm>
            <a:off x="619200" y="5092699"/>
            <a:ext cx="36036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m-ET" sz="1200" dirty="0"/>
              <a:t> ምስል</a:t>
            </a:r>
            <a:r>
              <a:rPr lang="en-GB" sz="1200" dirty="0"/>
              <a:t>  </a:t>
            </a:r>
            <a:r>
              <a:rPr lang="en-GB" sz="1200" dirty="0" err="1"/>
              <a:t>በሰባስቲያን</a:t>
            </a:r>
            <a:r>
              <a:rPr lang="en-GB" sz="1200" dirty="0"/>
              <a:t> </a:t>
            </a:r>
            <a:r>
              <a:rPr lang="en-GB" sz="1200" dirty="0" err="1"/>
              <a:t>ዴልጋዶ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70645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7F92E7-596A-42E5-B9F2-8A39CACA5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729046"/>
            <a:ext cx="4351811" cy="4507456"/>
          </a:xfrm>
        </p:spPr>
        <p:txBody>
          <a:bodyPr>
            <a:normAutofit fontScale="92500"/>
          </a:bodyPr>
          <a:lstStyle/>
          <a:p>
            <a:pPr marL="0" lvl="2" indent="0">
              <a:buNone/>
            </a:pPr>
            <a:br>
              <a:rPr lang="en-GB" dirty="0">
                <a:solidFill>
                  <a:srgbClr val="283A51"/>
                </a:solidFill>
              </a:rPr>
            </a:br>
            <a:r>
              <a:rPr lang="en-GB" sz="2100" dirty="0">
                <a:solidFill>
                  <a:srgbClr val="283A51"/>
                </a:solidFill>
              </a:rPr>
              <a:t>ብዙ </a:t>
            </a:r>
            <a:r>
              <a:rPr lang="en-GB" sz="2100" dirty="0" err="1">
                <a:solidFill>
                  <a:srgbClr val="283A51"/>
                </a:solidFill>
              </a:rPr>
              <a:t>ጊዜ</a:t>
            </a:r>
            <a:r>
              <a:rPr lang="en-GB" sz="2100" dirty="0">
                <a:solidFill>
                  <a:srgbClr val="283A51"/>
                </a:solidFill>
              </a:rPr>
              <a:t>  </a:t>
            </a:r>
            <a:r>
              <a:rPr lang="en-GB" sz="2100" dirty="0" err="1">
                <a:solidFill>
                  <a:srgbClr val="283A51"/>
                </a:solidFill>
              </a:rPr>
              <a:t>በጣም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ውጤታማ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የሆኑት</a:t>
            </a:r>
            <a:r>
              <a:rPr lang="en-GB" sz="2100" dirty="0">
                <a:solidFill>
                  <a:srgbClr val="283A51"/>
                </a:solidFill>
              </a:rPr>
              <a:t> ስርዓቶች </a:t>
            </a:r>
            <a:r>
              <a:rPr lang="en-GB" sz="2100" dirty="0" err="1">
                <a:solidFill>
                  <a:srgbClr val="283A51"/>
                </a:solidFill>
              </a:rPr>
              <a:t>ከማህበረሰብ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አባላት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ጋር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አብረው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የሚገነቡ</a:t>
            </a:r>
            <a:r>
              <a:rPr lang="en-GB" sz="2100" dirty="0">
                <a:solidFill>
                  <a:srgbClr val="283A51"/>
                </a:solidFill>
              </a:rPr>
              <a:t> ናቸው  ፡፡ </a:t>
            </a:r>
            <a:r>
              <a:rPr lang="en-GB" sz="2100" dirty="0" err="1">
                <a:solidFill>
                  <a:srgbClr val="283A51"/>
                </a:solidFill>
              </a:rPr>
              <a:t>ይህም</a:t>
            </a:r>
            <a:r>
              <a:rPr lang="en-GB" sz="2100" dirty="0">
                <a:solidFill>
                  <a:srgbClr val="283A51"/>
                </a:solidFill>
              </a:rPr>
              <a:t> በሕይወት ከጥቃት </a:t>
            </a:r>
            <a:r>
              <a:rPr lang="en-GB" sz="2100" dirty="0" err="1">
                <a:solidFill>
                  <a:srgbClr val="283A51"/>
                </a:solidFill>
              </a:rPr>
              <a:t>የተረፉ</a:t>
            </a:r>
            <a:r>
              <a:rPr lang="en-GB" sz="2100" dirty="0">
                <a:solidFill>
                  <a:srgbClr val="283A51"/>
                </a:solidFill>
              </a:rPr>
              <a:t> ሰዎች </a:t>
            </a:r>
            <a:r>
              <a:rPr lang="en-GB" sz="2100" dirty="0" err="1">
                <a:solidFill>
                  <a:srgbClr val="283A51"/>
                </a:solidFill>
              </a:rPr>
              <a:t>በፆታ</a:t>
            </a:r>
            <a:r>
              <a:rPr lang="en-GB" sz="2100" dirty="0">
                <a:solidFill>
                  <a:srgbClr val="283A51"/>
                </a:solidFill>
              </a:rPr>
              <a:t> ፣ </a:t>
            </a:r>
            <a:r>
              <a:rPr lang="en-GB" sz="2100" dirty="0" err="1">
                <a:solidFill>
                  <a:srgbClr val="283A51"/>
                </a:solidFill>
              </a:rPr>
              <a:t>በአካል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ጉዳት</a:t>
            </a:r>
            <a:r>
              <a:rPr lang="en-GB" sz="2100" dirty="0">
                <a:solidFill>
                  <a:srgbClr val="283A51"/>
                </a:solidFill>
              </a:rPr>
              <a:t> ፣ </a:t>
            </a:r>
            <a:r>
              <a:rPr lang="en-GB" sz="2100" dirty="0" err="1">
                <a:solidFill>
                  <a:srgbClr val="283A51"/>
                </a:solidFill>
              </a:rPr>
              <a:t>በዘር</a:t>
            </a:r>
            <a:r>
              <a:rPr lang="en-GB" sz="2100" dirty="0">
                <a:solidFill>
                  <a:srgbClr val="283A51"/>
                </a:solidFill>
              </a:rPr>
              <a:t> ፣ </a:t>
            </a:r>
            <a:r>
              <a:rPr lang="en-GB" sz="2100" dirty="0" err="1">
                <a:solidFill>
                  <a:srgbClr val="283A51"/>
                </a:solidFill>
              </a:rPr>
              <a:t>በዕድሜ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ወይም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በሌሎች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ማንነታቸው</a:t>
            </a:r>
            <a:r>
              <a:rPr lang="en-GB" sz="2100" dirty="0">
                <a:solidFill>
                  <a:srgbClr val="283A51"/>
                </a:solidFill>
              </a:rPr>
              <a:t> ምክንያት </a:t>
            </a:r>
            <a:r>
              <a:rPr lang="am-ET" sz="2100" dirty="0">
                <a:solidFill>
                  <a:srgbClr val="283A51"/>
                </a:solidFill>
              </a:rPr>
              <a:t>ያጋጠማቸውን ጥቃት </a:t>
            </a:r>
            <a:r>
              <a:rPr lang="en-GB" sz="2100" dirty="0" err="1">
                <a:solidFill>
                  <a:srgbClr val="283A51"/>
                </a:solidFill>
              </a:rPr>
              <a:t>እንዳይገልጹ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እንቅፋት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የሚሆኑባቸውን</a:t>
            </a:r>
            <a:r>
              <a:rPr lang="en-GB" sz="2100" dirty="0">
                <a:solidFill>
                  <a:srgbClr val="283A51"/>
                </a:solidFill>
              </a:rPr>
              <a:t>  </a:t>
            </a:r>
            <a:r>
              <a:rPr lang="am-ET" sz="2100" dirty="0">
                <a:solidFill>
                  <a:srgbClr val="283A51"/>
                </a:solidFill>
              </a:rPr>
              <a:t>ተግዳሮቶች </a:t>
            </a:r>
            <a:r>
              <a:rPr lang="en-GB" sz="2100" dirty="0">
                <a:solidFill>
                  <a:srgbClr val="283A51"/>
                </a:solidFill>
              </a:rPr>
              <a:t> ለማወቅና </a:t>
            </a:r>
            <a:r>
              <a:rPr lang="en-GB" sz="2100" dirty="0" err="1">
                <a:solidFill>
                  <a:srgbClr val="283A51"/>
                </a:solidFill>
              </a:rPr>
              <a:t>ችግሩን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ለመቅረፍ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ይረዳል</a:t>
            </a:r>
            <a:r>
              <a:rPr lang="en-GB" sz="2100" dirty="0">
                <a:solidFill>
                  <a:srgbClr val="283A51"/>
                </a:solidFill>
              </a:rPr>
              <a:t>።</a:t>
            </a:r>
          </a:p>
          <a:p>
            <a:pPr marL="0" lvl="2" indent="0">
              <a:buNone/>
            </a:pP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r>
              <a:rPr lang="en-GB" sz="2100" dirty="0" err="1">
                <a:solidFill>
                  <a:srgbClr val="283A51"/>
                </a:solidFill>
              </a:rPr>
              <a:t>በጣም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ውጤታማ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የሆኑት</a:t>
            </a:r>
            <a:r>
              <a:rPr lang="en-GB" sz="2100" dirty="0">
                <a:solidFill>
                  <a:srgbClr val="283A51"/>
                </a:solidFill>
              </a:rPr>
              <a:t> ስርዓቶች  </a:t>
            </a:r>
            <a:r>
              <a:rPr lang="am-ET" sz="2100" dirty="0">
                <a:solidFill>
                  <a:srgbClr val="283A51"/>
                </a:solidFill>
              </a:rPr>
              <a:t>የጥቃት ጥበቃ </a:t>
            </a:r>
            <a:r>
              <a:rPr lang="en-GB" sz="2100" dirty="0">
                <a:solidFill>
                  <a:srgbClr val="283A51"/>
                </a:solidFill>
              </a:rPr>
              <a:t>ስጋቶችን </a:t>
            </a:r>
            <a:r>
              <a:rPr lang="en-GB" sz="2100" dirty="0" err="1">
                <a:solidFill>
                  <a:srgbClr val="283A51"/>
                </a:solidFill>
              </a:rPr>
              <a:t>ለማንሳት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ወይም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am-ET" sz="2100" dirty="0">
                <a:solidFill>
                  <a:srgbClr val="283A51"/>
                </a:solidFill>
              </a:rPr>
              <a:t>ጥቃትን 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ለማሳወቅ</a:t>
            </a:r>
            <a:r>
              <a:rPr lang="en-GB" sz="2100" dirty="0">
                <a:solidFill>
                  <a:srgbClr val="283A51"/>
                </a:solidFill>
              </a:rPr>
              <a:t> የተለያዩ </a:t>
            </a:r>
            <a:r>
              <a:rPr lang="am-ET" sz="2100" dirty="0">
                <a:solidFill>
                  <a:srgbClr val="283A51"/>
                </a:solidFill>
              </a:rPr>
              <a:t>አማራጭ</a:t>
            </a:r>
            <a:r>
              <a:rPr lang="en-GB" sz="2100" dirty="0">
                <a:solidFill>
                  <a:srgbClr val="283A51"/>
                </a:solidFill>
              </a:rPr>
              <a:t> መንገዶችን </a:t>
            </a:r>
            <a:r>
              <a:rPr lang="en-GB" sz="2100" dirty="0" err="1">
                <a:solidFill>
                  <a:srgbClr val="283A51"/>
                </a:solidFill>
              </a:rPr>
              <a:t>ያቀርባሉ</a:t>
            </a:r>
            <a:r>
              <a:rPr lang="en-GB" sz="2100" dirty="0">
                <a:solidFill>
                  <a:srgbClr val="283A51"/>
                </a:solidFill>
              </a:rPr>
              <a:t>። </a:t>
            </a:r>
            <a:r>
              <a:rPr lang="am-ET" sz="2100" dirty="0">
                <a:solidFill>
                  <a:srgbClr val="283A51"/>
                </a:solidFill>
              </a:rPr>
              <a:t>አብዛኛዎቹ ተቋማትም ይህንን  አሰራር  አጠቃላይ  የተቋሙ የአስተያየት እና ቅሬታ ማቅረቢያ ስርዓት ውስጥ  እንዲካተት የሚያደርጉበት  ሁኔታዎች አሉ ፡፡</a:t>
            </a:r>
            <a:endParaRPr lang="en-GB" sz="2100" dirty="0">
              <a:solidFill>
                <a:srgbClr val="283A5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C3E10-B595-4A21-B54C-EC2E3E31C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t>32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የከጥቃት ጥበቃ </a:t>
            </a:r>
            <a:r>
              <a:rPr lang="en-GB" dirty="0" err="1">
                <a:latin typeface="Helvetica Light" panose="020B0403020202020204" pitchFamily="34" charset="0"/>
              </a:rPr>
              <a:t>ጉዞ</a:t>
            </a:r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4B240-FD5C-41D0-A967-672741816193}"/>
              </a:ext>
            </a:extLst>
          </p:cNvPr>
          <p:cNvSpPr txBox="1">
            <a:spLocks/>
          </p:cNvSpPr>
          <p:nvPr/>
        </p:nvSpPr>
        <p:spPr>
          <a:xfrm>
            <a:off x="611190" y="1226872"/>
            <a:ext cx="7921625" cy="53843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tabLst/>
              <a:defRPr lang="en-GB" sz="2400" b="0" i="0" kern="120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FontTx/>
              <a:buNone/>
              <a:tabLst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80975" indent="-180975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357188" indent="-17621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Calibri" panose="020F0502020204030204" pitchFamily="34" charset="0"/>
              <a:buChar char="−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539750" indent="-18256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/>
              <a:defRPr lang="en-US" sz="2000" b="0" i="0" u="none" kern="120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283A51"/>
                </a:solidFill>
              </a:rPr>
              <a:t>ማህበረሰብ-ተኮር </a:t>
            </a:r>
            <a:r>
              <a:rPr lang="en-GB" dirty="0" err="1">
                <a:solidFill>
                  <a:srgbClr val="283A51"/>
                </a:solidFill>
              </a:rPr>
              <a:t>የሪፖርት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ዘዴዎች</a:t>
            </a:r>
            <a:r>
              <a:rPr lang="en-GB" dirty="0">
                <a:solidFill>
                  <a:srgbClr val="283A51"/>
                </a:solidFill>
              </a:rPr>
              <a:t> (CBRMs)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00883BD-4430-4FDC-98C4-D4D0C211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442116"/>
            <a:ext cx="8218488" cy="690562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sz="2400" dirty="0" err="1">
                <a:ea typeface="+mn-ea"/>
                <a:cs typeface="+mn-cs"/>
              </a:rPr>
              <a:t>ችግሮች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ሲያጋጥሙ</a:t>
            </a:r>
            <a:r>
              <a:rPr lang="en-GB" sz="2400" dirty="0">
                <a:ea typeface="+mn-ea"/>
                <a:cs typeface="+mn-cs"/>
              </a:rPr>
              <a:t> ምን </a:t>
            </a:r>
            <a:r>
              <a:rPr lang="en-GB" sz="2400" dirty="0" err="1">
                <a:ea typeface="+mn-ea"/>
                <a:cs typeface="+mn-cs"/>
              </a:rPr>
              <a:t>ማድረግ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ይጠበቅብናል</a:t>
            </a:r>
            <a:endParaRPr lang="en-GB" sz="2400" dirty="0">
              <a:ea typeface="+mn-ea"/>
              <a:cs typeface="+mn-cs"/>
            </a:endParaRPr>
          </a:p>
        </p:txBody>
      </p:sp>
      <p:pic>
        <p:nvPicPr>
          <p:cNvPr id="8" name="Picture 7" descr="A group of people sitting around a wooden table  Description automatically generated">
            <a:extLst>
              <a:ext uri="{FF2B5EF4-FFF2-40B4-BE49-F238E27FC236}">
                <a16:creationId xmlns:a16="http://schemas.microsoft.com/office/drawing/2014/main" id="{BAFA1119-243B-46AB-B647-7759238E49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787" y="2427317"/>
            <a:ext cx="3541028" cy="2360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04C4F3-446D-4021-BFB5-D21854E0C831}"/>
              </a:ext>
            </a:extLst>
          </p:cNvPr>
          <p:cNvSpPr txBox="1"/>
          <p:nvPr/>
        </p:nvSpPr>
        <p:spPr>
          <a:xfrm>
            <a:off x="4971011" y="4788203"/>
            <a:ext cx="31255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m-ET" sz="1200" dirty="0"/>
              <a:t>ምስል</a:t>
            </a:r>
            <a:r>
              <a:rPr lang="en-GB" sz="1200" dirty="0"/>
              <a:t> በቪንሰንት </a:t>
            </a:r>
            <a:r>
              <a:rPr lang="en-GB" sz="1200" dirty="0" err="1"/>
              <a:t>ሃይጌስ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49122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442176"/>
            <a:ext cx="8218488" cy="691200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sz="2400" dirty="0" err="1">
                <a:ea typeface="+mn-ea"/>
                <a:cs typeface="+mn-cs"/>
              </a:rPr>
              <a:t>ችግሮች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ሲያጋጥሙ</a:t>
            </a:r>
            <a:r>
              <a:rPr lang="en-GB" sz="2400" dirty="0">
                <a:ea typeface="+mn-ea"/>
                <a:cs typeface="+mn-cs"/>
              </a:rPr>
              <a:t> ምን </a:t>
            </a:r>
            <a:r>
              <a:rPr lang="en-GB" sz="2400" dirty="0" err="1">
                <a:ea typeface="+mn-ea"/>
                <a:cs typeface="+mn-cs"/>
              </a:rPr>
              <a:t>ማድረግ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ይጠበቅብናል</a:t>
            </a:r>
            <a:endParaRPr lang="en-GB" sz="24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522783" y="1300140"/>
            <a:ext cx="7921625" cy="547827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የጉዳይ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  </a:t>
            </a:r>
            <a:r>
              <a:rPr lang="am-ET" dirty="0">
                <a:solidFill>
                  <a:srgbClr val="283A51"/>
                </a:solidFill>
              </a:rPr>
              <a:t>አያያዝ 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608" y="6233784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33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C6367-2347-40DF-AA3D-564D6E20C0A7}"/>
              </a:ext>
            </a:extLst>
          </p:cNvPr>
          <p:cNvSpPr txBox="1"/>
          <p:nvPr/>
        </p:nvSpPr>
        <p:spPr>
          <a:xfrm>
            <a:off x="463917" y="1759665"/>
            <a:ext cx="416388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en-GB" sz="1600" dirty="0" err="1">
                <a:latin typeface="Helvetica Light" panose="020B0403020202020204"/>
              </a:rPr>
              <a:t>የጉዳይ</a:t>
            </a:r>
            <a:r>
              <a:rPr lang="en-GB" sz="1600" dirty="0">
                <a:latin typeface="Helvetica Light" panose="020B0403020202020204"/>
              </a:rPr>
              <a:t>  </a:t>
            </a:r>
            <a:r>
              <a:rPr lang="am-ET" sz="1600" dirty="0">
                <a:latin typeface="Helvetica Light" panose="020B0403020202020204"/>
              </a:rPr>
              <a:t>አያያዝ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am-ET" sz="1600" dirty="0">
                <a:latin typeface="Helvetica Light" panose="020B0403020202020204"/>
              </a:rPr>
              <a:t> </a:t>
            </a:r>
            <a:r>
              <a:rPr lang="en-GB" sz="1600" dirty="0">
                <a:latin typeface="Helvetica Light" panose="020B0403020202020204"/>
              </a:rPr>
              <a:t>አንድ  </a:t>
            </a:r>
            <a:r>
              <a:rPr lang="am-ET" sz="1600" dirty="0">
                <a:latin typeface="Helvetica Light" panose="020B0403020202020204"/>
              </a:rPr>
              <a:t>ተቋም </a:t>
            </a:r>
            <a:r>
              <a:rPr lang="en-GB" sz="1600" dirty="0">
                <a:latin typeface="Helvetica Light" panose="020B0403020202020204"/>
              </a:rPr>
              <a:t>  ስለ ከ</a:t>
            </a:r>
            <a:r>
              <a:rPr lang="am-ET" sz="1600" dirty="0">
                <a:latin typeface="Helvetica Light" panose="020B0403020202020204"/>
              </a:rPr>
              <a:t>ጥቃት</a:t>
            </a:r>
            <a:r>
              <a:rPr lang="en-GB" sz="1600" dirty="0">
                <a:latin typeface="Helvetica Light" panose="020B0403020202020204"/>
              </a:rPr>
              <a:t> ጥበቃ እና </a:t>
            </a:r>
            <a:r>
              <a:rPr lang="en-GB" sz="1600" dirty="0" err="1">
                <a:latin typeface="Helvetica Light" panose="020B0403020202020204"/>
              </a:rPr>
              <a:t>ወሲባዊ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ብዝበዛ</a:t>
            </a:r>
            <a:r>
              <a:rPr lang="en-GB" sz="1600" dirty="0">
                <a:latin typeface="Helvetica Light" panose="020B0403020202020204"/>
              </a:rPr>
              <a:t> ፣  </a:t>
            </a:r>
            <a:r>
              <a:rPr lang="am-ET" sz="1600" dirty="0">
                <a:latin typeface="Helvetica Light" panose="020B0403020202020204"/>
              </a:rPr>
              <a:t>ጥቃት</a:t>
            </a:r>
            <a:r>
              <a:rPr lang="en-GB" sz="1600" dirty="0">
                <a:latin typeface="Helvetica Light" panose="020B0403020202020204"/>
              </a:rPr>
              <a:t> እና </a:t>
            </a:r>
            <a:r>
              <a:rPr lang="en-GB" sz="1600" dirty="0" err="1">
                <a:latin typeface="Helvetica Light" panose="020B0403020202020204"/>
              </a:rPr>
              <a:t>ወሲባዊ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ትንኮሳ</a:t>
            </a:r>
            <a:r>
              <a:rPr lang="en-GB" sz="1600" dirty="0">
                <a:latin typeface="Helvetica Light" panose="020B0403020202020204"/>
              </a:rPr>
              <a:t> ሥጋቶችን </a:t>
            </a:r>
            <a:r>
              <a:rPr lang="am-ET" sz="1600" dirty="0">
                <a:latin typeface="Helvetica Light" panose="020B0403020202020204"/>
              </a:rPr>
              <a:t>የተመለከተ ሪፖርት 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ለመቀበል</a:t>
            </a:r>
            <a:r>
              <a:rPr lang="en-GB" sz="1600" dirty="0">
                <a:latin typeface="Helvetica Light" panose="020B0403020202020204"/>
              </a:rPr>
              <a:t> እና </a:t>
            </a:r>
            <a:r>
              <a:rPr lang="en-GB" sz="1600" dirty="0" err="1">
                <a:latin typeface="Helvetica Light" panose="020B0403020202020204"/>
              </a:rPr>
              <a:t>ምላሽ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ለመስጠት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የሚጠቀምበት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ሂደት</a:t>
            </a:r>
            <a:r>
              <a:rPr lang="en-GB" sz="1600" dirty="0">
                <a:latin typeface="Helvetica Light" panose="020B0403020202020204"/>
              </a:rPr>
              <a:t> ነው ፡፡</a:t>
            </a:r>
          </a:p>
          <a:p>
            <a:pPr marL="0" lvl="2" indent="0">
              <a:buNone/>
            </a:pPr>
            <a:endParaRPr lang="en-GB" sz="1600" dirty="0">
              <a:latin typeface="Helvetica Light" panose="020B0403020202020204"/>
            </a:endParaRPr>
          </a:p>
          <a:p>
            <a:pPr marL="0" lvl="2" indent="0">
              <a:buNone/>
            </a:pPr>
            <a:endParaRPr lang="en-GB" sz="1600" dirty="0">
              <a:latin typeface="Helvetica Light" panose="020B0403020202020204"/>
            </a:endParaRPr>
          </a:p>
          <a:p>
            <a:pPr marL="0" lvl="2" indent="0">
              <a:buNone/>
            </a:pPr>
            <a:r>
              <a:rPr lang="am-ET" sz="1600" dirty="0">
                <a:latin typeface="Helvetica Light" panose="020B0403020202020204"/>
              </a:rPr>
              <a:t>ሪፖርት በተደረገው የጥቃት ጥበቃ ጉዳይ ዙሪያ ያሉ ግለሰቦች በሙሉ ደህንነታቸው የተጠበቀ መሆኑን ማረጋገጥ ተገቢ ነው ፡፡ </a:t>
            </a:r>
            <a:endParaRPr lang="en-GB" sz="1600" dirty="0">
              <a:latin typeface="Helvetica Light" panose="020B0403020202020204"/>
            </a:endParaRPr>
          </a:p>
          <a:p>
            <a:pPr marL="0" lvl="2" indent="0">
              <a:buNone/>
            </a:pPr>
            <a:endParaRPr lang="en-GB" sz="1600" dirty="0">
              <a:latin typeface="Helvetica Light" panose="020B0403020202020204"/>
            </a:endParaRPr>
          </a:p>
          <a:p>
            <a:pPr marL="0" lvl="2"/>
            <a:r>
              <a:rPr lang="am-ET" sz="1600" dirty="0">
                <a:latin typeface="Helvetica Light" panose="020B0403020202020204"/>
              </a:rPr>
              <a:t>ከጥቃት </a:t>
            </a:r>
            <a:r>
              <a:rPr lang="en-GB" sz="1600" dirty="0">
                <a:latin typeface="Helvetica Light" panose="020B0403020202020204"/>
              </a:rPr>
              <a:t>በህይወት </a:t>
            </a:r>
            <a:r>
              <a:rPr lang="en-GB" sz="1600" dirty="0" err="1">
                <a:latin typeface="Helvetica Light" panose="020B0403020202020204"/>
              </a:rPr>
              <a:t>የተረፉት</a:t>
            </a:r>
            <a:r>
              <a:rPr lang="en-GB" sz="1600" dirty="0">
                <a:latin typeface="Helvetica Light" panose="020B0403020202020204"/>
              </a:rPr>
              <a:t> ሰዎች </a:t>
            </a:r>
            <a:r>
              <a:rPr lang="en-GB" sz="1600" dirty="0" err="1">
                <a:latin typeface="Helvetica Light" panose="020B0403020202020204"/>
              </a:rPr>
              <a:t>መብት</a:t>
            </a:r>
            <a:r>
              <a:rPr lang="en-GB" sz="1600" dirty="0">
                <a:latin typeface="Helvetica Light" panose="020B0403020202020204"/>
              </a:rPr>
              <a:t> ፣ </a:t>
            </a:r>
            <a:r>
              <a:rPr lang="en-GB" sz="1600" dirty="0" err="1">
                <a:latin typeface="Helvetica Light" panose="020B0403020202020204"/>
              </a:rPr>
              <a:t>ፍላጎት</a:t>
            </a:r>
            <a:r>
              <a:rPr lang="en-GB" sz="1600" dirty="0">
                <a:latin typeface="Helvetica Light" panose="020B0403020202020204"/>
              </a:rPr>
              <a:t> እና </a:t>
            </a:r>
            <a:r>
              <a:rPr lang="en-GB" sz="1600" dirty="0" err="1">
                <a:latin typeface="Helvetica Light" panose="020B0403020202020204"/>
              </a:rPr>
              <a:t>ምኞት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በጉዳይ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am-ET" sz="1600" dirty="0">
                <a:latin typeface="Helvetica Light" panose="020B0403020202020204"/>
              </a:rPr>
              <a:t>አያያዝ </a:t>
            </a:r>
            <a:r>
              <a:rPr lang="en-GB" sz="1600" dirty="0">
                <a:latin typeface="Helvetica Light" panose="020B0403020202020204"/>
              </a:rPr>
              <a:t>ውስጥ </a:t>
            </a:r>
            <a:r>
              <a:rPr lang="en-GB" sz="1600" dirty="0" err="1">
                <a:latin typeface="Helvetica Light" panose="020B0403020202020204"/>
              </a:rPr>
              <a:t>ቅድሚያ</a:t>
            </a:r>
            <a:r>
              <a:rPr lang="en-GB" sz="1600" dirty="0">
                <a:latin typeface="Helvetica Light" panose="020B0403020202020204"/>
              </a:rPr>
              <a:t>  </a:t>
            </a:r>
            <a:r>
              <a:rPr lang="am-ET" sz="1600" dirty="0">
                <a:latin typeface="Helvetica Light" panose="020B0403020202020204"/>
              </a:rPr>
              <a:t>ሊሰጣቸው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ይገባል</a:t>
            </a:r>
            <a:r>
              <a:rPr lang="en-GB" sz="1600" dirty="0">
                <a:latin typeface="Helvetica Light" panose="020B0403020202020204"/>
              </a:rPr>
              <a:t> ፣ </a:t>
            </a:r>
            <a:r>
              <a:rPr lang="am-ET" sz="1600" dirty="0">
                <a:latin typeface="Helvetica Light" panose="020B0403020202020204"/>
              </a:rPr>
              <a:t>በተጨማሪም </a:t>
            </a:r>
            <a:r>
              <a:rPr lang="en-GB" sz="1600" dirty="0">
                <a:latin typeface="Helvetica Light" panose="020B0403020202020204"/>
              </a:rPr>
              <a:t> በጉዳዩ ውስጥ </a:t>
            </a:r>
            <a:r>
              <a:rPr lang="en-GB" sz="1600" dirty="0" err="1">
                <a:latin typeface="Helvetica Light" panose="020B0403020202020204"/>
              </a:rPr>
              <a:t>የተሳተፉ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ሁሉ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በክብር</a:t>
            </a:r>
            <a:r>
              <a:rPr lang="en-GB" sz="1600" dirty="0">
                <a:latin typeface="Helvetica Light" panose="020B0403020202020204"/>
              </a:rPr>
              <a:t> እና </a:t>
            </a:r>
            <a:r>
              <a:rPr lang="en-GB" sz="1600" dirty="0" err="1">
                <a:latin typeface="Helvetica Light" panose="020B0403020202020204"/>
              </a:rPr>
              <a:t>በአክብሮት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መታየት</a:t>
            </a:r>
            <a:r>
              <a:rPr lang="en-GB" sz="1600" dirty="0">
                <a:latin typeface="Helvetica Light" panose="020B0403020202020204"/>
              </a:rPr>
              <a:t> አለባቸው ፡፡</a:t>
            </a:r>
            <a:r>
              <a:rPr sz="1600" dirty="0">
                <a:latin typeface="Helvetica Light" panose="020B0403020202020204"/>
              </a:rPr>
              <a:t> </a:t>
            </a:r>
          </a:p>
          <a:p>
            <a:endParaRPr lang="en-GB" dirty="0"/>
          </a:p>
        </p:txBody>
      </p:sp>
      <p:sp>
        <p:nvSpPr>
          <p:cNvPr id="4" name="Hexagon 10" descr="Small child looking out from behind a gate.">
            <a:extLst>
              <a:ext uri="{FF2B5EF4-FFF2-40B4-BE49-F238E27FC236}">
                <a16:creationId xmlns:a16="http://schemas.microsoft.com/office/drawing/2014/main" id="{A6109B42-A3D7-435B-BFE6-3762164999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 rot="5400000">
            <a:off x="4657188" y="1679349"/>
            <a:ext cx="3950465" cy="3511243"/>
          </a:xfrm>
          <a:custGeom>
            <a:avLst/>
            <a:gdLst>
              <a:gd name="connsiteX0" fmla="*/ 0 w 4888470"/>
              <a:gd name="connsiteY0" fmla="*/ 2124474 h 4248947"/>
              <a:gd name="connsiteX1" fmla="*/ 1062237 w 4888470"/>
              <a:gd name="connsiteY1" fmla="*/ 1 h 4248947"/>
              <a:gd name="connsiteX2" fmla="*/ 3826233 w 4888470"/>
              <a:gd name="connsiteY2" fmla="*/ 1 h 4248947"/>
              <a:gd name="connsiteX3" fmla="*/ 4888470 w 4888470"/>
              <a:gd name="connsiteY3" fmla="*/ 2124474 h 4248947"/>
              <a:gd name="connsiteX4" fmla="*/ 3826233 w 4888470"/>
              <a:gd name="connsiteY4" fmla="*/ 4248946 h 4248947"/>
              <a:gd name="connsiteX5" fmla="*/ 1062237 w 4888470"/>
              <a:gd name="connsiteY5" fmla="*/ 4248946 h 4248947"/>
              <a:gd name="connsiteX6" fmla="*/ 0 w 4888470"/>
              <a:gd name="connsiteY6" fmla="*/ 2124474 h 4248947"/>
              <a:gd name="connsiteX0" fmla="*/ 0 w 4909016"/>
              <a:gd name="connsiteY0" fmla="*/ 2124473 h 4248945"/>
              <a:gd name="connsiteX1" fmla="*/ 1082783 w 4909016"/>
              <a:gd name="connsiteY1" fmla="*/ 0 h 4248945"/>
              <a:gd name="connsiteX2" fmla="*/ 3846779 w 4909016"/>
              <a:gd name="connsiteY2" fmla="*/ 0 h 4248945"/>
              <a:gd name="connsiteX3" fmla="*/ 4909016 w 4909016"/>
              <a:gd name="connsiteY3" fmla="*/ 2124473 h 4248945"/>
              <a:gd name="connsiteX4" fmla="*/ 3846779 w 4909016"/>
              <a:gd name="connsiteY4" fmla="*/ 4248945 h 4248945"/>
              <a:gd name="connsiteX5" fmla="*/ 1082783 w 4909016"/>
              <a:gd name="connsiteY5" fmla="*/ 4248945 h 4248945"/>
              <a:gd name="connsiteX6" fmla="*/ 0 w 4909016"/>
              <a:gd name="connsiteY6" fmla="*/ 2124473 h 4248945"/>
              <a:gd name="connsiteX0" fmla="*/ 0 w 5001486"/>
              <a:gd name="connsiteY0" fmla="*/ 2124473 h 4248945"/>
              <a:gd name="connsiteX1" fmla="*/ 1082783 w 5001486"/>
              <a:gd name="connsiteY1" fmla="*/ 0 h 4248945"/>
              <a:gd name="connsiteX2" fmla="*/ 3846779 w 5001486"/>
              <a:gd name="connsiteY2" fmla="*/ 0 h 4248945"/>
              <a:gd name="connsiteX3" fmla="*/ 5001486 w 5001486"/>
              <a:gd name="connsiteY3" fmla="*/ 2134747 h 4248945"/>
              <a:gd name="connsiteX4" fmla="*/ 3846779 w 5001486"/>
              <a:gd name="connsiteY4" fmla="*/ 4248945 h 4248945"/>
              <a:gd name="connsiteX5" fmla="*/ 1082783 w 5001486"/>
              <a:gd name="connsiteY5" fmla="*/ 4248945 h 4248945"/>
              <a:gd name="connsiteX6" fmla="*/ 0 w 5001486"/>
              <a:gd name="connsiteY6" fmla="*/ 2124473 h 424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1486" h="4248945">
                <a:moveTo>
                  <a:pt x="0" y="2124473"/>
                </a:moveTo>
                <a:lnTo>
                  <a:pt x="1082783" y="0"/>
                </a:lnTo>
                <a:lnTo>
                  <a:pt x="3846779" y="0"/>
                </a:lnTo>
                <a:lnTo>
                  <a:pt x="5001486" y="2134747"/>
                </a:lnTo>
                <a:lnTo>
                  <a:pt x="3846779" y="4248945"/>
                </a:lnTo>
                <a:lnTo>
                  <a:pt x="1082783" y="4248945"/>
                </a:lnTo>
                <a:lnTo>
                  <a:pt x="0" y="2124473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06375">
            <a:solidFill>
              <a:srgbClr val="54B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20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6CB461-1128-4F6C-923D-82A94A93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600" y="1833241"/>
            <a:ext cx="7005600" cy="4140000"/>
          </a:xfrm>
        </p:spPr>
        <p:txBody>
          <a:bodyPr>
            <a:normAutofit fontScale="92500" lnSpcReduction="20000"/>
          </a:bodyPr>
          <a:lstStyle/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br>
              <a:rPr lang="en-GB" dirty="0"/>
            </a:br>
            <a:r>
              <a:rPr lang="en-GB" dirty="0" err="1"/>
              <a:t>የጉዳይ</a:t>
            </a:r>
            <a:r>
              <a:rPr lang="en-GB" dirty="0"/>
              <a:t> </a:t>
            </a:r>
            <a:r>
              <a:rPr lang="am-ET" dirty="0"/>
              <a:t>አያያዝ</a:t>
            </a:r>
            <a:r>
              <a:rPr lang="en-GB" dirty="0"/>
              <a:t>  </a:t>
            </a:r>
            <a:r>
              <a:rPr lang="en-GB" dirty="0" err="1"/>
              <a:t>አሰራሮች</a:t>
            </a:r>
            <a:r>
              <a:rPr lang="en-GB" dirty="0"/>
              <a:t> </a:t>
            </a:r>
            <a:r>
              <a:rPr lang="en-GB" dirty="0" err="1"/>
              <a:t>ሁሉም</a:t>
            </a:r>
            <a:r>
              <a:rPr lang="en-GB" dirty="0"/>
              <a:t> ሰው ክስተቶች እና </a:t>
            </a:r>
            <a:r>
              <a:rPr lang="en-GB" dirty="0" err="1"/>
              <a:t>ክሶችን</a:t>
            </a:r>
            <a:r>
              <a:rPr lang="en-GB" dirty="0"/>
              <a:t>  እንዴት  </a:t>
            </a:r>
            <a:r>
              <a:rPr lang="am-ET" dirty="0"/>
              <a:t>ማስተናገድ እንደሚገባቸው </a:t>
            </a:r>
            <a:r>
              <a:rPr lang="en-GB" dirty="0"/>
              <a:t> </a:t>
            </a:r>
            <a:r>
              <a:rPr lang="en-GB" dirty="0" err="1"/>
              <a:t>የተገነዘቡ</a:t>
            </a:r>
            <a:r>
              <a:rPr lang="en-GB" dirty="0"/>
              <a:t> </a:t>
            </a:r>
            <a:r>
              <a:rPr lang="en-GB" dirty="0" err="1"/>
              <a:t>መሆኑን</a:t>
            </a:r>
            <a:r>
              <a:rPr lang="en-GB" dirty="0"/>
              <a:t> </a:t>
            </a:r>
            <a:r>
              <a:rPr lang="en-GB" dirty="0" err="1"/>
              <a:t>ያረጋግጣሉ</a:t>
            </a:r>
            <a:r>
              <a:rPr lang="en-GB" dirty="0"/>
              <a:t> ፡፡ </a:t>
            </a:r>
            <a:r>
              <a:rPr lang="en-GB" dirty="0" err="1"/>
              <a:t>እነዚህ</a:t>
            </a:r>
            <a:r>
              <a:rPr lang="en-GB" dirty="0"/>
              <a:t> </a:t>
            </a:r>
            <a:r>
              <a:rPr lang="en-GB" dirty="0" err="1"/>
              <a:t>አሰራሮች</a:t>
            </a:r>
            <a:r>
              <a:rPr lang="en-GB" dirty="0"/>
              <a:t> </a:t>
            </a:r>
            <a:r>
              <a:rPr lang="en-GB" dirty="0" err="1"/>
              <a:t>የወሲባዊ</a:t>
            </a:r>
            <a:r>
              <a:rPr lang="en-GB" dirty="0"/>
              <a:t> </a:t>
            </a:r>
            <a:r>
              <a:rPr lang="en-GB" dirty="0" err="1"/>
              <a:t>ብዝበዛ</a:t>
            </a:r>
            <a:r>
              <a:rPr lang="en-GB" dirty="0"/>
              <a:t> ፣   </a:t>
            </a:r>
            <a:r>
              <a:rPr lang="am-ET" dirty="0"/>
              <a:t>ጥቃት </a:t>
            </a:r>
            <a:r>
              <a:rPr lang="en-GB" dirty="0" err="1"/>
              <a:t>ወይም</a:t>
            </a:r>
            <a:r>
              <a:rPr lang="en-GB" dirty="0"/>
              <a:t> </a:t>
            </a:r>
            <a:r>
              <a:rPr lang="en-GB" dirty="0" err="1"/>
              <a:t>ወሲባዊ</a:t>
            </a:r>
            <a:r>
              <a:rPr lang="en-GB" dirty="0"/>
              <a:t> </a:t>
            </a:r>
            <a:r>
              <a:rPr lang="en-GB" dirty="0" err="1"/>
              <a:t>ትንኮሳ</a:t>
            </a:r>
            <a:r>
              <a:rPr lang="en-GB" dirty="0"/>
              <a:t> (SEAH)  </a:t>
            </a:r>
            <a:r>
              <a:rPr lang="en-GB" dirty="0" err="1"/>
              <a:t>ክሶችን</a:t>
            </a:r>
            <a:r>
              <a:rPr lang="en-GB" dirty="0"/>
              <a:t> </a:t>
            </a:r>
            <a:r>
              <a:rPr lang="en-GB" dirty="0" err="1"/>
              <a:t>የሚደግፍ</a:t>
            </a:r>
            <a:r>
              <a:rPr lang="en-GB" dirty="0"/>
              <a:t> </a:t>
            </a:r>
            <a:r>
              <a:rPr lang="en-GB" dirty="0" err="1"/>
              <a:t>ማስረጃ</a:t>
            </a:r>
            <a:r>
              <a:rPr lang="en-GB" dirty="0"/>
              <a:t> </a:t>
            </a:r>
            <a:r>
              <a:rPr lang="en-GB" dirty="0" err="1"/>
              <a:t>ሲኖር</a:t>
            </a:r>
            <a:r>
              <a:rPr lang="en-GB" dirty="0"/>
              <a:t> </a:t>
            </a:r>
            <a:r>
              <a:rPr lang="en-GB" dirty="0" err="1"/>
              <a:t>ጉዳ</a:t>
            </a:r>
            <a:r>
              <a:rPr lang="am-ET" dirty="0"/>
              <a:t>ዩ</a:t>
            </a:r>
            <a:r>
              <a:rPr lang="en-GB" dirty="0"/>
              <a:t>ን </a:t>
            </a:r>
            <a:r>
              <a:rPr lang="am-ET" dirty="0"/>
              <a:t>ለሚመለከተው የሃገሪቱ ባለስልጣን መስሪያ ቤት </a:t>
            </a:r>
            <a:r>
              <a:rPr lang="en-GB" dirty="0"/>
              <a:t>ለወንጀል </a:t>
            </a:r>
            <a:r>
              <a:rPr lang="en-GB" dirty="0" err="1"/>
              <a:t>ክስ</a:t>
            </a:r>
            <a:r>
              <a:rPr lang="en-GB" dirty="0"/>
              <a:t> እንዴት </a:t>
            </a:r>
            <a:r>
              <a:rPr lang="en-GB" dirty="0" err="1"/>
              <a:t>እንደሚያስተላልፉ</a:t>
            </a:r>
            <a:r>
              <a:rPr lang="en-GB" dirty="0"/>
              <a:t> መረጃዎችን </a:t>
            </a:r>
            <a:r>
              <a:rPr lang="en-GB" dirty="0" err="1"/>
              <a:t>ማካተት</a:t>
            </a:r>
            <a:r>
              <a:rPr lang="en-GB" dirty="0"/>
              <a:t> አለባቸው ፡፡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err="1"/>
              <a:t>የአሠራር</a:t>
            </a:r>
            <a:r>
              <a:rPr lang="en-GB" dirty="0"/>
              <a:t> </a:t>
            </a:r>
            <a:r>
              <a:rPr lang="en-GB" dirty="0" err="1"/>
              <a:t>ሥርዓቶቹ</a:t>
            </a:r>
            <a:r>
              <a:rPr lang="en-GB" dirty="0"/>
              <a:t> </a:t>
            </a:r>
            <a:r>
              <a:rPr lang="en-GB" dirty="0" err="1"/>
              <a:t>ከወሲባዊ</a:t>
            </a:r>
            <a:r>
              <a:rPr lang="en-GB" dirty="0"/>
              <a:t> </a:t>
            </a:r>
            <a:r>
              <a:rPr lang="en-GB" dirty="0" err="1"/>
              <a:t>ብዝበዛ</a:t>
            </a:r>
            <a:r>
              <a:rPr lang="en-GB" dirty="0"/>
              <a:t> ፣ </a:t>
            </a:r>
            <a:r>
              <a:rPr lang="am-ET" dirty="0"/>
              <a:t>ጥቃት </a:t>
            </a:r>
            <a:r>
              <a:rPr lang="en-GB" dirty="0" err="1"/>
              <a:t>ወይም</a:t>
            </a:r>
            <a:r>
              <a:rPr lang="en-GB" dirty="0"/>
              <a:t> </a:t>
            </a:r>
            <a:r>
              <a:rPr lang="en-GB" dirty="0" err="1"/>
              <a:t>ወሲባዊ</a:t>
            </a:r>
            <a:r>
              <a:rPr lang="en-GB" dirty="0"/>
              <a:t> </a:t>
            </a:r>
            <a:r>
              <a:rPr lang="en-GB" dirty="0" err="1"/>
              <a:t>ትንኮሳ</a:t>
            </a:r>
            <a:r>
              <a:rPr lang="en-GB" dirty="0"/>
              <a:t> (SEAH) በሕይወት </a:t>
            </a:r>
            <a:r>
              <a:rPr lang="en-GB" dirty="0" err="1"/>
              <a:t>የተረፉትን</a:t>
            </a:r>
            <a:r>
              <a:rPr lang="en-GB" dirty="0"/>
              <a:t>   </a:t>
            </a:r>
            <a:r>
              <a:rPr lang="en-GB" dirty="0" err="1"/>
              <a:t>ጥራት</a:t>
            </a:r>
            <a:r>
              <a:rPr lang="en-GB" dirty="0"/>
              <a:t>  </a:t>
            </a:r>
            <a:r>
              <a:rPr lang="am-ET" dirty="0"/>
              <a:t>ካ</a:t>
            </a:r>
            <a:r>
              <a:rPr lang="en-GB" dirty="0" err="1"/>
              <a:t>ለው</a:t>
            </a:r>
            <a:r>
              <a:rPr lang="en-GB" dirty="0"/>
              <a:t> </a:t>
            </a:r>
            <a:r>
              <a:rPr lang="en-GB" dirty="0" err="1"/>
              <a:t>አገልግሎት</a:t>
            </a:r>
            <a:r>
              <a:rPr lang="en-GB" dirty="0"/>
              <a:t> </a:t>
            </a:r>
            <a:r>
              <a:rPr lang="am-ET" dirty="0"/>
              <a:t>ጋር </a:t>
            </a:r>
            <a:r>
              <a:rPr lang="en-GB" dirty="0"/>
              <a:t>እንዴት   </a:t>
            </a:r>
            <a:r>
              <a:rPr lang="am-ET" dirty="0"/>
              <a:t>ማገናኘት </a:t>
            </a:r>
            <a:r>
              <a:rPr lang="en-GB" dirty="0"/>
              <a:t> </a:t>
            </a:r>
            <a:r>
              <a:rPr lang="en-GB" dirty="0" err="1"/>
              <a:t>እንደሚችሉ</a:t>
            </a:r>
            <a:r>
              <a:rPr lang="en-GB" dirty="0"/>
              <a:t>  መረጃ </a:t>
            </a:r>
            <a:r>
              <a:rPr lang="en-GB" dirty="0" err="1"/>
              <a:t>ማካተት</a:t>
            </a:r>
            <a:r>
              <a:rPr lang="en-GB" dirty="0"/>
              <a:t> አለባቸው ፡፡  </a:t>
            </a:r>
            <a:r>
              <a:rPr lang="en-GB" dirty="0" err="1"/>
              <a:t>ለምሳሌ</a:t>
            </a:r>
            <a:r>
              <a:rPr lang="en-GB" dirty="0"/>
              <a:t> </a:t>
            </a:r>
            <a:r>
              <a:rPr lang="en-GB" dirty="0" err="1"/>
              <a:t>ያህል</a:t>
            </a:r>
            <a:r>
              <a:rPr lang="en-GB" dirty="0"/>
              <a:t> ፣ </a:t>
            </a:r>
            <a:r>
              <a:rPr lang="am-ET" dirty="0"/>
              <a:t>ከጥቃት </a:t>
            </a:r>
            <a:r>
              <a:rPr lang="en-GB" dirty="0"/>
              <a:t> በሕይወት </a:t>
            </a:r>
            <a:r>
              <a:rPr lang="en-GB" dirty="0" err="1"/>
              <a:t>የተረፈ</a:t>
            </a:r>
            <a:r>
              <a:rPr lang="en-GB" dirty="0"/>
              <a:t> ሰው </a:t>
            </a:r>
            <a:r>
              <a:rPr lang="en-GB" dirty="0" err="1"/>
              <a:t>የሕክምና</a:t>
            </a:r>
            <a:r>
              <a:rPr lang="en-GB" dirty="0"/>
              <a:t> ፣ </a:t>
            </a:r>
            <a:r>
              <a:rPr lang="en-GB" dirty="0" err="1"/>
              <a:t>የሕግ</a:t>
            </a:r>
            <a:r>
              <a:rPr lang="en-GB" dirty="0"/>
              <a:t> </a:t>
            </a:r>
            <a:r>
              <a:rPr lang="en-GB" dirty="0" err="1"/>
              <a:t>ወይም</a:t>
            </a:r>
            <a:r>
              <a:rPr lang="en-GB" dirty="0"/>
              <a:t> </a:t>
            </a:r>
            <a:r>
              <a:rPr lang="en-GB" dirty="0" err="1"/>
              <a:t>ሌሎች</a:t>
            </a:r>
            <a:r>
              <a:rPr lang="en-GB" dirty="0"/>
              <a:t> </a:t>
            </a:r>
            <a:r>
              <a:rPr lang="en-GB" dirty="0" err="1"/>
              <a:t>አገልግሎቶች</a:t>
            </a:r>
            <a:r>
              <a:rPr lang="en-GB" dirty="0"/>
              <a:t> </a:t>
            </a:r>
            <a:r>
              <a:rPr lang="en-GB" dirty="0" err="1"/>
              <a:t>ያስፈልጉት</a:t>
            </a:r>
            <a:r>
              <a:rPr lang="en-GB" dirty="0"/>
              <a:t> </a:t>
            </a:r>
            <a:r>
              <a:rPr lang="en-GB" dirty="0" err="1"/>
              <a:t>ይሆናል</a:t>
            </a:r>
            <a:r>
              <a:rPr lang="en-GB" dirty="0"/>
              <a:t> ፤ </a:t>
            </a:r>
            <a:r>
              <a:rPr lang="en-GB" dirty="0" err="1"/>
              <a:t>ሆኖም</a:t>
            </a:r>
            <a:r>
              <a:rPr lang="en-GB" dirty="0"/>
              <a:t> </a:t>
            </a:r>
            <a:r>
              <a:rPr lang="am-ET" dirty="0"/>
              <a:t>ከጥቃት</a:t>
            </a:r>
            <a:r>
              <a:rPr lang="en-GB" dirty="0"/>
              <a:t> በሕይወት </a:t>
            </a:r>
            <a:r>
              <a:rPr lang="am-ET" dirty="0"/>
              <a:t>የተረፉ ሰዎች </a:t>
            </a:r>
            <a:r>
              <a:rPr lang="en-GB" dirty="0"/>
              <a:t>መረጃ ለ</a:t>
            </a:r>
            <a:r>
              <a:rPr lang="am-ET" dirty="0"/>
              <a:t>ሌላ አካል </a:t>
            </a:r>
            <a:r>
              <a:rPr lang="en-GB" dirty="0"/>
              <a:t>  </a:t>
            </a:r>
            <a:r>
              <a:rPr lang="en-GB" dirty="0" err="1"/>
              <a:t>ሊካፈል</a:t>
            </a:r>
            <a:r>
              <a:rPr lang="en-GB" dirty="0"/>
              <a:t> </a:t>
            </a:r>
            <a:r>
              <a:rPr lang="en-GB" dirty="0" err="1"/>
              <a:t>የሚገባው</a:t>
            </a:r>
            <a:r>
              <a:rPr lang="en-GB" dirty="0"/>
              <a:t> </a:t>
            </a:r>
            <a:r>
              <a:rPr lang="en-GB" dirty="0" err="1"/>
              <a:t>ግልጋሎቱን</a:t>
            </a:r>
            <a:r>
              <a:rPr lang="en-GB" dirty="0"/>
              <a:t> </a:t>
            </a:r>
            <a:r>
              <a:rPr lang="en-GB" dirty="0" err="1"/>
              <a:t>ማግኘት</a:t>
            </a:r>
            <a:r>
              <a:rPr lang="en-GB" dirty="0"/>
              <a:t> </a:t>
            </a:r>
            <a:r>
              <a:rPr lang="en-GB" dirty="0" err="1"/>
              <a:t>ከፈለጉና</a:t>
            </a:r>
            <a:r>
              <a:rPr lang="en-GB" dirty="0"/>
              <a:t> </a:t>
            </a:r>
            <a:r>
              <a:rPr lang="en-GB" dirty="0" err="1"/>
              <a:t>ፈቃድ</a:t>
            </a:r>
            <a:r>
              <a:rPr lang="en-GB" dirty="0"/>
              <a:t> </a:t>
            </a:r>
            <a:r>
              <a:rPr lang="en-GB" dirty="0" err="1"/>
              <a:t>ከሰጡ</a:t>
            </a:r>
            <a:r>
              <a:rPr lang="en-GB" dirty="0"/>
              <a:t> </a:t>
            </a:r>
            <a:r>
              <a:rPr lang="en-GB" dirty="0" err="1"/>
              <a:t>ብቻ</a:t>
            </a:r>
            <a:r>
              <a:rPr lang="en-GB" dirty="0"/>
              <a:t> ነው ።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err="1"/>
              <a:t>አሰራሮች</a:t>
            </a:r>
            <a:r>
              <a:rPr lang="en-GB" dirty="0"/>
              <a:t> </a:t>
            </a:r>
            <a:r>
              <a:rPr lang="en-GB" dirty="0" err="1"/>
              <a:t>በአካባቢው</a:t>
            </a:r>
            <a:r>
              <a:rPr lang="en-GB" dirty="0"/>
              <a:t> </a:t>
            </a:r>
            <a:r>
              <a:rPr lang="en-GB" dirty="0" err="1"/>
              <a:t>ሕግና</a:t>
            </a:r>
            <a:r>
              <a:rPr lang="en-GB" dirty="0"/>
              <a:t> </a:t>
            </a:r>
            <a:r>
              <a:rPr lang="en-GB" dirty="0" err="1"/>
              <a:t>ማኅበራዊ</a:t>
            </a:r>
            <a:r>
              <a:rPr lang="en-GB" dirty="0"/>
              <a:t> ደኅንነት </a:t>
            </a:r>
            <a:r>
              <a:rPr lang="am-ET" dirty="0"/>
              <a:t>ስርዓት</a:t>
            </a:r>
            <a:r>
              <a:rPr lang="en-GB" dirty="0"/>
              <a:t> ላይ </a:t>
            </a:r>
            <a:r>
              <a:rPr lang="en-GB" dirty="0" err="1"/>
              <a:t>የተመሠረቱ</a:t>
            </a:r>
            <a:r>
              <a:rPr lang="en-GB" dirty="0"/>
              <a:t> </a:t>
            </a:r>
            <a:r>
              <a:rPr lang="en-GB" dirty="0" err="1"/>
              <a:t>መሆን</a:t>
            </a:r>
            <a:r>
              <a:rPr lang="en-GB" dirty="0"/>
              <a:t> አለባቸው።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C0743-9C49-4C11-9F0F-F1E8E12A6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t>34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የከጥቃት ጥበቃ </a:t>
            </a:r>
            <a:r>
              <a:rPr lang="en-GB" dirty="0" err="1">
                <a:latin typeface="Helvetica Light" panose="020B0403020202020204" pitchFamily="34" charset="0"/>
              </a:rPr>
              <a:t>ጉዞ</a:t>
            </a:r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ED28E-68BA-40B5-9459-E5DA9ED4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410244"/>
            <a:ext cx="8218488" cy="691200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sz="2400" dirty="0" err="1">
                <a:ea typeface="+mn-ea"/>
                <a:cs typeface="+mn-cs"/>
              </a:rPr>
              <a:t>ችግሮች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ሲያጋጥሙ</a:t>
            </a:r>
            <a:r>
              <a:rPr lang="en-GB" sz="2400" dirty="0">
                <a:ea typeface="+mn-ea"/>
                <a:cs typeface="+mn-cs"/>
              </a:rPr>
              <a:t> ምን </a:t>
            </a:r>
            <a:r>
              <a:rPr lang="en-GB" sz="2400" dirty="0" err="1">
                <a:ea typeface="+mn-ea"/>
                <a:cs typeface="+mn-cs"/>
              </a:rPr>
              <a:t>ማድረግ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ይጠበቅብናል</a:t>
            </a:r>
            <a:endParaRPr lang="en-GB" sz="2400" dirty="0"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DDA84-B56E-4EB9-ABA2-B403780CF02A}"/>
              </a:ext>
            </a:extLst>
          </p:cNvPr>
          <p:cNvSpPr txBox="1">
            <a:spLocks/>
          </p:cNvSpPr>
          <p:nvPr/>
        </p:nvSpPr>
        <p:spPr>
          <a:xfrm>
            <a:off x="603175" y="1329388"/>
            <a:ext cx="7921625" cy="5478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tabLst/>
              <a:defRPr lang="en-GB" sz="2400" b="0" i="0" kern="120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FontTx/>
              <a:buNone/>
              <a:tabLst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80975" indent="-180975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357188" indent="-17621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Calibri" panose="020F0502020204030204" pitchFamily="34" charset="0"/>
              <a:buChar char="−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539750" indent="-18256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/>
              <a:defRPr lang="en-US" sz="2000" b="0" i="0" u="none" kern="120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283A51"/>
                </a:solidFill>
              </a:rPr>
              <a:t>የጉዳይ</a:t>
            </a:r>
            <a:r>
              <a:rPr lang="en-GB" dirty="0">
                <a:solidFill>
                  <a:srgbClr val="FF0000"/>
                </a:solidFill>
              </a:rPr>
              <a:t>  </a:t>
            </a:r>
            <a:r>
              <a:rPr lang="am-ET" dirty="0">
                <a:solidFill>
                  <a:srgbClr val="283A51"/>
                </a:solidFill>
              </a:rPr>
              <a:t>አያያዝ</a:t>
            </a:r>
            <a:r>
              <a:rPr lang="am-ET" dirty="0">
                <a:solidFill>
                  <a:srgbClr val="009A40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ሂደቶች</a:t>
            </a:r>
            <a:r>
              <a:rPr lang="en-GB" dirty="0">
                <a:solidFill>
                  <a:srgbClr val="283A51"/>
                </a:solidFill>
              </a:rPr>
              <a:t> </a:t>
            </a:r>
          </a:p>
          <a:p>
            <a:pPr marL="0" lvl="2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Graphic 6" descr="Open hand">
            <a:extLst>
              <a:ext uri="{FF2B5EF4-FFF2-40B4-BE49-F238E27FC236}">
                <a16:creationId xmlns:a16="http://schemas.microsoft.com/office/drawing/2014/main" id="{E2189774-C723-4598-881E-2E6F8575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175" y="3613965"/>
            <a:ext cx="784746" cy="784746"/>
          </a:xfrm>
          <a:prstGeom prst="rect">
            <a:avLst/>
          </a:prstGeom>
        </p:spPr>
      </p:pic>
      <p:pic>
        <p:nvPicPr>
          <p:cNvPr id="9" name="Graphic 8" descr="Route (Two Pins With A Path)">
            <a:extLst>
              <a:ext uri="{FF2B5EF4-FFF2-40B4-BE49-F238E27FC236}">
                <a16:creationId xmlns:a16="http://schemas.microsoft.com/office/drawing/2014/main" id="{F147ECB3-267D-48D1-8BFB-BDD709B22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373" y="2141344"/>
            <a:ext cx="784746" cy="784746"/>
          </a:xfrm>
          <a:prstGeom prst="rect">
            <a:avLst/>
          </a:prstGeom>
        </p:spPr>
      </p:pic>
      <p:pic>
        <p:nvPicPr>
          <p:cNvPr id="11" name="Graphic 10" descr="Neighborhood">
            <a:extLst>
              <a:ext uri="{FF2B5EF4-FFF2-40B4-BE49-F238E27FC236}">
                <a16:creationId xmlns:a16="http://schemas.microsoft.com/office/drawing/2014/main" id="{FD15E4BF-25EA-4E2E-AEE6-7FD1DD9FF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4373" y="4925233"/>
            <a:ext cx="784746" cy="7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93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0570" y="451624"/>
            <a:ext cx="8218488" cy="691200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sz="2400" dirty="0" err="1">
                <a:ea typeface="+mn-ea"/>
                <a:cs typeface="+mn-cs"/>
              </a:rPr>
              <a:t>ችግሮች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ሲያጋጥሙ</a:t>
            </a:r>
            <a:r>
              <a:rPr lang="en-GB" sz="2400" dirty="0">
                <a:ea typeface="+mn-ea"/>
                <a:cs typeface="+mn-cs"/>
              </a:rPr>
              <a:t> ምን </a:t>
            </a:r>
            <a:r>
              <a:rPr lang="en-GB" sz="2400" dirty="0" err="1">
                <a:ea typeface="+mn-ea"/>
                <a:cs typeface="+mn-cs"/>
              </a:rPr>
              <a:t>ማድረግ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err="1">
                <a:ea typeface="+mn-ea"/>
                <a:cs typeface="+mn-cs"/>
              </a:rPr>
              <a:t>ይጠበቅብናል</a:t>
            </a:r>
            <a:endParaRPr lang="en-GB" sz="2400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0" y="1440000"/>
            <a:ext cx="7921625" cy="468313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ምርመራዎች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183" y="6258507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35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B4011-22A5-45DC-99D9-F4748E6788CC}"/>
              </a:ext>
            </a:extLst>
          </p:cNvPr>
          <p:cNvSpPr txBox="1"/>
          <p:nvPr/>
        </p:nvSpPr>
        <p:spPr>
          <a:xfrm>
            <a:off x="1635264" y="1916133"/>
            <a:ext cx="699555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በተቋሙ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ውስጥ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የጥቃት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ጥበቃ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ጉዳዮች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ምርመራዎች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የሚያተኩሩት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  </a:t>
            </a:r>
            <a:r>
              <a:rPr lang="am-ET" sz="1600" dirty="0">
                <a:latin typeface="Helvetica Light" panose="020B0403020202020204"/>
                <a:cs typeface="Helvetica" panose="020B0604020202020204" pitchFamily="34" charset="0"/>
              </a:rPr>
              <a:t>የተቋሙን 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ፖሊሲ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ወይም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የ</a:t>
            </a:r>
            <a:r>
              <a:rPr lang="am-ET" sz="1600" dirty="0">
                <a:latin typeface="Helvetica Light" panose="020B0403020202020204"/>
                <a:cs typeface="Helvetica" panose="020B0604020202020204" pitchFamily="34" charset="0"/>
              </a:rPr>
              <a:t>ሥ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ነ-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ምግባር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ደንብ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እንዴት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እንደተጣሱ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ነው ፡፡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የወንጀል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ምርመራዎች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  </a:t>
            </a:r>
            <a:r>
              <a:rPr lang="am-ET" sz="1600" dirty="0">
                <a:latin typeface="Helvetica Light" panose="020B0403020202020204"/>
                <a:cs typeface="Helvetica" panose="020B0604020202020204" pitchFamily="34" charset="0"/>
              </a:rPr>
              <a:t>እንዳልሆኑ መታወቅ አለበት 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።</a:t>
            </a:r>
          </a:p>
          <a:p>
            <a:pPr marL="0" lvl="2" indent="0">
              <a:buNone/>
            </a:pPr>
            <a:endParaRPr lang="en-GB" sz="1600" dirty="0">
              <a:latin typeface="Helvetica Light" panose="020B0403020202020204"/>
              <a:cs typeface="Helvetica" panose="020B0604020202020204" pitchFamily="34" charset="0"/>
            </a:endParaRPr>
          </a:p>
          <a:p>
            <a:pPr marL="0" lvl="2" indent="0">
              <a:buNone/>
            </a:pP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የምርመራዎች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ዝርዝር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፣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ሚስጥራዊ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፣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ገለልተኛ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፣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ተጨባጭ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እና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ወቅታዊ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መሆን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አለባቸው ፣ ይህ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ደግሞ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ልዩ ሥልጠና ፣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ክህሎቶች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እና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ሙያዊ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ችሎታዎችን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ይፈልጋል ፡፡</a:t>
            </a:r>
          </a:p>
          <a:p>
            <a:pPr marL="0" lvl="2" indent="0">
              <a:buNone/>
            </a:pPr>
            <a:endParaRPr lang="en-GB" sz="1600" dirty="0">
              <a:latin typeface="Helvetica Light" panose="020B0403020202020204"/>
              <a:cs typeface="Helvetica" panose="020B0604020202020204" pitchFamily="34" charset="0"/>
            </a:endParaRPr>
          </a:p>
          <a:p>
            <a:pPr marL="0" lvl="2" indent="0">
              <a:buNone/>
            </a:pPr>
            <a:r>
              <a:rPr lang="am-ET" sz="1600" dirty="0">
                <a:latin typeface="Helvetica Light" panose="020B0403020202020204"/>
                <a:cs typeface="Helvetica" panose="020B0604020202020204" pitchFamily="34" charset="0"/>
              </a:rPr>
              <a:t>ተቋማት 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ዝርዝር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የምርመራ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  <a:hlinkClick r:id="rId2"/>
              </a:rPr>
              <a:t>መመሪያዎችን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  <a:hlinkClick r:id="rId2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  <a:hlinkClick r:id="rId2"/>
              </a:rPr>
              <a:t>ይጠቀማሉ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፡፡</a:t>
            </a:r>
          </a:p>
          <a:p>
            <a:pPr marL="0" lvl="2" indent="0">
              <a:buNone/>
            </a:pPr>
            <a:endParaRPr lang="en-GB" sz="1600" dirty="0">
              <a:latin typeface="Helvetica Light" panose="020B0403020202020204"/>
              <a:cs typeface="Helvetica" panose="020B0604020202020204" pitchFamily="34" charset="0"/>
            </a:endParaRPr>
          </a:p>
          <a:p>
            <a:pPr marL="0" lvl="2" indent="0">
              <a:buNone/>
            </a:pPr>
            <a:r>
              <a:rPr lang="am-ET" sz="1600" dirty="0">
                <a:latin typeface="Helvetica Light" panose="020B0403020202020204"/>
                <a:cs typeface="Helvetica" panose="020B0604020202020204" pitchFamily="34" charset="0"/>
              </a:rPr>
              <a:t>ተቋማት</a:t>
            </a:r>
            <a:r>
              <a:rPr lang="am-ET" sz="1600" dirty="0">
                <a:solidFill>
                  <a:srgbClr val="009A40"/>
                </a:solidFill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ራሳቸው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ምርመራዎችን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ለማካሄድ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ችሎታውና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እውቀቱ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ከሌላቸው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የውጭ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ልዩ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የምርመራ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አገልግሎቶችን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መጠቀም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ይችላሉ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።</a:t>
            </a:r>
          </a:p>
          <a:p>
            <a:pPr marL="0" lvl="2" indent="0">
              <a:buNone/>
            </a:pPr>
            <a:endParaRPr lang="en-GB" sz="1600" dirty="0">
              <a:latin typeface="Helvetica Light" panose="020B0403020202020204"/>
              <a:cs typeface="Helvetica" panose="020B0604020202020204" pitchFamily="34" charset="0"/>
            </a:endParaRPr>
          </a:p>
          <a:p>
            <a:pPr marL="0" lvl="2" indent="0">
              <a:buNone/>
            </a:pPr>
            <a:endParaRPr lang="en-GB" sz="1600" dirty="0">
              <a:latin typeface="Helvetica Light" panose="020B0403020202020204"/>
              <a:cs typeface="Helvetica" panose="020B0604020202020204" pitchFamily="34" charset="0"/>
            </a:endParaRPr>
          </a:p>
          <a:p>
            <a:pPr marL="0" lvl="2" indent="0">
              <a:buNone/>
            </a:pP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ህጉን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የሚጥስ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ክስ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 </a:t>
            </a:r>
            <a:r>
              <a:rPr lang="am-ET" sz="1600" dirty="0">
                <a:latin typeface="Helvetica Light" panose="020B0403020202020204"/>
                <a:cs typeface="Helvetica" panose="020B0604020202020204" pitchFamily="34" charset="0"/>
              </a:rPr>
              <a:t>የሚደግፍ 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ማስረጃ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ሲኖር</a:t>
            </a:r>
            <a:r>
              <a:rPr lang="en-GB" sz="1600" b="1" dirty="0">
                <a:solidFill>
                  <a:srgbClr val="FF0000"/>
                </a:solidFill>
                <a:latin typeface="Helvetica Light" panose="020B0403020202020204"/>
                <a:cs typeface="Helvetica" panose="020B0604020202020204" pitchFamily="34" charset="0"/>
              </a:rPr>
              <a:t> 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የጉዳይ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አያያዝ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ሂደቶች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ላይ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በመመርኮዝ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ጉዳዩንለወንጀል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ምርመራ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ባለስልጣኖች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ማስተላለፍ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ሊያስፈልጋቸው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ይችላል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፡፡</a:t>
            </a:r>
          </a:p>
          <a:p>
            <a:endParaRPr lang="en-GB" dirty="0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0A0D7DF3-7673-4F30-95FC-8A3B16468E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570" y="2005222"/>
            <a:ext cx="581511" cy="581511"/>
          </a:xfrm>
          <a:prstGeom prst="rect">
            <a:avLst/>
          </a:prstGeom>
        </p:spPr>
      </p:pic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id="{355A9927-6D1A-4DC6-88A9-385553373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190" y="2865191"/>
            <a:ext cx="714023" cy="714023"/>
          </a:xfrm>
          <a:prstGeom prst="rect">
            <a:avLst/>
          </a:prstGeom>
        </p:spPr>
      </p:pic>
      <p:pic>
        <p:nvPicPr>
          <p:cNvPr id="16" name="Graphic 15" descr="Bank">
            <a:extLst>
              <a:ext uri="{FF2B5EF4-FFF2-40B4-BE49-F238E27FC236}">
                <a16:creationId xmlns:a16="http://schemas.microsoft.com/office/drawing/2014/main" id="{0CDD4D69-8DA9-486E-A0A2-51EC3A9FB2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570" y="5143272"/>
            <a:ext cx="714022" cy="714022"/>
          </a:xfrm>
          <a:prstGeom prst="rect">
            <a:avLst/>
          </a:prstGeom>
        </p:spPr>
      </p:pic>
      <p:pic>
        <p:nvPicPr>
          <p:cNvPr id="18" name="Graphic 17" descr="Address Book">
            <a:extLst>
              <a:ext uri="{FF2B5EF4-FFF2-40B4-BE49-F238E27FC236}">
                <a16:creationId xmlns:a16="http://schemas.microsoft.com/office/drawing/2014/main" id="{56E1FBDC-B874-4B62-98DB-0513F767E4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1190" y="4061264"/>
            <a:ext cx="784832" cy="7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5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4D8BAF86-2793-480E-89EF-31B83F111B7D}"/>
              </a:ext>
            </a:extLst>
          </p:cNvPr>
          <p:cNvSpPr txBox="1">
            <a:spLocks/>
          </p:cNvSpPr>
          <p:nvPr/>
        </p:nvSpPr>
        <p:spPr>
          <a:xfrm>
            <a:off x="580375" y="94987"/>
            <a:ext cx="8218488" cy="6912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400" b="0" i="0" kern="1200" baseline="0">
                <a:solidFill>
                  <a:schemeClr val="accent3"/>
                </a:solidFill>
                <a:latin typeface="Helvetica Ligh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n-GB" sz="2000" b="1" dirty="0" err="1"/>
              <a:t>በጥቃት</a:t>
            </a:r>
            <a:r>
              <a:rPr lang="en-GB" sz="2000" b="1" dirty="0"/>
              <a:t> </a:t>
            </a:r>
            <a:r>
              <a:rPr lang="en-GB" sz="2000" b="1" dirty="0" err="1"/>
              <a:t>ጥበቃው</a:t>
            </a:r>
            <a:r>
              <a:rPr lang="en-GB" sz="2000" b="1" dirty="0"/>
              <a:t> </a:t>
            </a:r>
            <a:r>
              <a:rPr lang="en-GB" sz="2000" b="1" dirty="0" err="1"/>
              <a:t>ጉዞ</a:t>
            </a:r>
            <a:r>
              <a:rPr lang="en-GB" sz="2000" b="1" dirty="0"/>
              <a:t> ውስጥ </a:t>
            </a:r>
            <a:r>
              <a:rPr lang="en-GB" sz="2000" b="1" dirty="0" err="1"/>
              <a:t>ልናስታውሳቸው</a:t>
            </a:r>
            <a:r>
              <a:rPr lang="en-GB" sz="2000" b="1" dirty="0"/>
              <a:t> </a:t>
            </a:r>
            <a:r>
              <a:rPr lang="en-GB" sz="2000" b="1" dirty="0" err="1"/>
              <a:t>የሚገቡ</a:t>
            </a:r>
            <a:r>
              <a:rPr lang="en-GB" sz="2000" b="1" dirty="0"/>
              <a:t> </a:t>
            </a:r>
            <a:r>
              <a:rPr lang="en-GB" sz="2000" b="1" dirty="0" err="1"/>
              <a:t>ቁልፍ</a:t>
            </a:r>
            <a:r>
              <a:rPr lang="en-GB" sz="2000" b="1" dirty="0"/>
              <a:t> </a:t>
            </a:r>
            <a:r>
              <a:rPr lang="en-GB" sz="2000" b="1" dirty="0" err="1"/>
              <a:t>ነገሮች</a:t>
            </a:r>
            <a:endParaRPr lang="en-GB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6218D-89C8-404B-A39A-93CFDB135167}"/>
              </a:ext>
            </a:extLst>
          </p:cNvPr>
          <p:cNvSpPr txBox="1"/>
          <p:nvPr/>
        </p:nvSpPr>
        <p:spPr>
          <a:xfrm>
            <a:off x="395426" y="786187"/>
            <a:ext cx="8218488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ከጥቃት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ጥበቃ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ሰዎችን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መከላከል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እና   በ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ተቋሙ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ሰራተኞች እና /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ወይም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ባልደረቦቻቸው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ላይ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ስልጣናቸውን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አላግባብ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በመጠቀም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የተከሰተውን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ጉዳት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መፍታት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ነው ፡፡</a:t>
            </a:r>
          </a:p>
          <a:p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ወሲባዊ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ብዝበዛ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ትንኮሳ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በማንኛውም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ድርጅት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ተቋም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 ውስጥ ፣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በየትኛውም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ቦታ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ሊከሰቱ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ይችላሉ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፡፡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ተቋማት በተቋማቸው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ውስጥ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ስልጣን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እንዳለ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መረዳትና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መሪዎቻቸው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የመከባበር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የተጠያቂነት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ባህል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መፍጠር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አለባቸው ፡፡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ተቋማት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አደጋዎችን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የመጠበቅ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ሁኔታዎችን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መገምገም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እንዲሁም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የድርጅታዊ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የጥበቃ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ዕቅዶችን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መፍጠር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መከታተል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አለባቸው ፡፡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ከጥቃት ጥበቃ በረጃዎች አንጻር  በመደበኛነት  ግለ -ግምገማ ማድረግ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፣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የጥቃት ጥበቃ ስጋቶች ልየታ ማድረግ እና የተለያዩ ተያያዥ ዕቅዶችን መቆጣጠር እና አፈፃፀማቸውን መገምገም አለባቸው </a:t>
            </a: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 ተቋማት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በመላ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በተቋሙ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ውስጥ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ባሉ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በደረጃዎች ፣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ፖሊሲዎች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አሠራሮች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የአስተዳደርና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የተጠያቂነት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አሠራሮች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፣ ግንኙነት ፣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የመማር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የልማት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ሥራዎች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የሰው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ኃይል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መምሪያዎች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፣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የመርሐግብሮች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አቀራረቦች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፣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መገናኛ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ብዙሃን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እና ግንኙነት /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ተግባቦት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፣ ገንዘብ /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ግብዓት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ማሰባሰብ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በሽርክናዎች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እና ICT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በኩል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የጥቃት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ጥበቃን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ማድረስ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አለባቸው።</a:t>
            </a:r>
          </a:p>
          <a:p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የ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ጥበቃ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ክስተቶችን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ለመፍታት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ተቋማት 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ሁሉም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ሰራተኞች ፣ አጋሮች እና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በማህበረሰቦች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ውስጥ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ያሉ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ሰዎች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ሊደርሱባቸው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የሚችሉ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ተደራሽ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ስርዓቶችን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ይፈልጋሉ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፡፡  </a:t>
            </a:r>
            <a:r>
              <a:rPr lang="am-ET" sz="1600" dirty="0">
                <a:solidFill>
                  <a:srgbClr val="283A51"/>
                </a:solidFill>
                <a:latin typeface="Helvetica Light" panose="020B0403020202020204"/>
              </a:rPr>
              <a:t>ተቋማት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ግልጽ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የጉዳይ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አያያዝ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አሰራሮች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ምርመራዎች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ያስፈልጋቸዋል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፡፡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229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7A3048B-E1A3-274B-9480-C39ACC16FD22}"/>
              </a:ext>
            </a:extLst>
          </p:cNvPr>
          <p:cNvSpPr txBox="1">
            <a:spLocks/>
          </p:cNvSpPr>
          <p:nvPr/>
        </p:nvSpPr>
        <p:spPr>
          <a:xfrm>
            <a:off x="765195" y="369964"/>
            <a:ext cx="7920000" cy="305752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tabLst/>
              <a:defRPr lang="en-GB" sz="2400" b="0" i="0" kern="1200" dirty="0" smtClean="0">
                <a:solidFill>
                  <a:srgbClr val="283A5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FontTx/>
              <a:buNone/>
              <a:tabLst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80975" indent="-180975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54BF9E"/>
              </a:buClr>
              <a:buFont typeface="Arial" panose="020B0604020202020204" pitchFamily="34" charset="0"/>
              <a:buChar char="•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357188" indent="-17621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Calibri" panose="020F0502020204030204" pitchFamily="34" charset="0"/>
              <a:buChar char="−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539750" indent="-18256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/>
              <a:defRPr lang="en-US" sz="2000" b="0" i="0" u="none" kern="120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sz="2800" b="1" dirty="0" err="1">
                <a:solidFill>
                  <a:srgbClr val="ECCF3E"/>
                </a:solidFill>
              </a:rPr>
              <a:t>ለበለጠ</a:t>
            </a:r>
            <a:r>
              <a:rPr lang="en-GB" sz="2800" b="1" dirty="0">
                <a:solidFill>
                  <a:srgbClr val="ECCF3E"/>
                </a:solidFill>
              </a:rPr>
              <a:t> </a:t>
            </a:r>
            <a:r>
              <a:rPr lang="en-GB" sz="2800" b="1" dirty="0" err="1">
                <a:solidFill>
                  <a:srgbClr val="ECCF3E"/>
                </a:solidFill>
              </a:rPr>
              <a:t>ድጋፍ</a:t>
            </a:r>
            <a:r>
              <a:rPr lang="en-GB" sz="2800" b="1" dirty="0">
                <a:solidFill>
                  <a:srgbClr val="ECCF3E"/>
                </a:solidFill>
              </a:rPr>
              <a:t> ፣ </a:t>
            </a:r>
            <a:r>
              <a:rPr lang="en-GB" sz="2800" b="1" dirty="0" err="1">
                <a:solidFill>
                  <a:srgbClr val="ECCF3E"/>
                </a:solidFill>
              </a:rPr>
              <a:t>መሳሪያዎችና</a:t>
            </a:r>
            <a:r>
              <a:rPr lang="en-GB" sz="2800" b="1" dirty="0">
                <a:solidFill>
                  <a:srgbClr val="ECCF3E"/>
                </a:solidFill>
              </a:rPr>
              <a:t> </a:t>
            </a:r>
            <a:r>
              <a:rPr lang="en-GB" sz="2800" b="1" dirty="0" err="1">
                <a:solidFill>
                  <a:srgbClr val="ECCF3E"/>
                </a:solidFill>
              </a:rPr>
              <a:t>ሀብቶች</a:t>
            </a:r>
            <a:r>
              <a:rPr lang="en-GB" sz="2800" b="1" dirty="0">
                <a:solidFill>
                  <a:srgbClr val="ECCF3E"/>
                </a:solidFill>
              </a:rPr>
              <a:t> የ</a:t>
            </a:r>
            <a:r>
              <a:rPr lang="am-ET" sz="2800" b="1" dirty="0">
                <a:solidFill>
                  <a:srgbClr val="ECCF3E"/>
                </a:solidFill>
              </a:rPr>
              <a:t>ጥቃት</a:t>
            </a:r>
            <a:r>
              <a:rPr lang="am-ET" sz="2800" dirty="0">
                <a:solidFill>
                  <a:srgbClr val="009A40"/>
                </a:solidFill>
                <a:latin typeface="Helvetica Light" panose="020B0403020202020204"/>
              </a:rPr>
              <a:t> </a:t>
            </a:r>
            <a:r>
              <a:rPr lang="en-GB" sz="2800" b="1" dirty="0">
                <a:solidFill>
                  <a:srgbClr val="ECCF3E"/>
                </a:solidFill>
              </a:rPr>
              <a:t>ጥበቃን በተመለከተ የ RSH </a:t>
            </a:r>
            <a:r>
              <a:rPr lang="en-GB" sz="2800" b="1" dirty="0" err="1">
                <a:solidFill>
                  <a:srgbClr val="ECCF3E"/>
                </a:solidFill>
              </a:rPr>
              <a:t>ድር</a:t>
            </a:r>
            <a:r>
              <a:rPr lang="en-GB" sz="2800" b="1" dirty="0">
                <a:solidFill>
                  <a:srgbClr val="ECCF3E"/>
                </a:solidFill>
              </a:rPr>
              <a:t> </a:t>
            </a:r>
            <a:r>
              <a:rPr lang="en-GB" sz="2800" b="1" dirty="0" err="1">
                <a:solidFill>
                  <a:srgbClr val="ECCF3E"/>
                </a:solidFill>
              </a:rPr>
              <a:t>ጣቢያውን</a:t>
            </a:r>
            <a:r>
              <a:rPr lang="en-GB" sz="2800" b="1" dirty="0">
                <a:solidFill>
                  <a:srgbClr val="ECCF3E"/>
                </a:solidFill>
              </a:rPr>
              <a:t> ይጎብኙ-</a:t>
            </a:r>
            <a:r>
              <a:rPr lang="en-GB" sz="2800" b="1" dirty="0">
                <a:solidFill>
                  <a:srgbClr val="ECCF3E"/>
                </a:solidFill>
                <a:hlinkClick r:id="rId2"/>
              </a:rPr>
              <a:t>safeguardingsupporthub.org </a:t>
            </a:r>
            <a:r>
              <a:rPr lang="en-GB" sz="2800" b="1" dirty="0">
                <a:solidFill>
                  <a:srgbClr val="ECCF3E"/>
                </a:solidFill>
              </a:rPr>
              <a:t> 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594A3A8D-F08F-6C4C-A3FE-929908A1A280}"/>
              </a:ext>
            </a:extLst>
          </p:cNvPr>
          <p:cNvSpPr txBox="1">
            <a:spLocks/>
          </p:cNvSpPr>
          <p:nvPr/>
        </p:nvSpPr>
        <p:spPr>
          <a:xfrm>
            <a:off x="765195" y="3583622"/>
            <a:ext cx="7742701" cy="154686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tabLst/>
              <a:defRPr lang="en-GB" sz="2400" b="0" i="0" kern="1200" dirty="0" smtClean="0">
                <a:solidFill>
                  <a:srgbClr val="283A5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FontTx/>
              <a:buNone/>
              <a:tabLst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80975" indent="-180975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54BF9E"/>
              </a:buClr>
              <a:buFont typeface="Arial" panose="020B0604020202020204" pitchFamily="34" charset="0"/>
              <a:buChar char="•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357188" indent="-17621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Calibri" panose="020F0502020204030204" pitchFamily="34" charset="0"/>
              <a:buChar char="−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539750" indent="-18256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/>
              <a:defRPr lang="en-US" sz="2000" b="0" i="0" u="none" kern="120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m-ET" sz="16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ይህ ሰነድ የእንግሊዝ መንግስት  ይህንን ሰነድ ለማዘጋጀት ፣ ለጥቃት ጥበቃ መረጃ እና ድጋፍ ማዕከል የሚያደርገው ድጋፍ  ውጤት ሲሆን ፡፡ 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ይሁን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እንጂ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የተገለጹት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አስተያየቶች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እና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በውስጡ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የያዘው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መረጃ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ለእንዲህ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ዓይነቶቹ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አመለካከቶች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ወይም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መረጃዎች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ኃላፊነት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የማይሰጣቸው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ወይም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በእነሱ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ላይ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እምነት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የሚጣልባቸው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ሆነው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መገኘት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የማይችሉ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የእንግሊዝ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መንግሥት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የሚያራምዳቸው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ወይም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የሚያጸድቃቸው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አይደሉም ።</a:t>
            </a:r>
            <a:endParaRPr lang="en-GB" sz="1600" dirty="0">
              <a:solidFill>
                <a:srgbClr val="F4F3F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ይህ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ህትመት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በአጠ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ቃላይ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በፕሮግራሙ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፣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በጋራ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ማህበሩ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አባላት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እና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በሰፊው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የአካዳሚ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እና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የአሠራር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ማህበረሰብ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ተዘጋጅቷል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፡፡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ለተጨማሪ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መረጃ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ወይም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ጥያቄ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፣</a:t>
            </a:r>
            <a:r>
              <a:rPr lang="en-GB" sz="1600" i="1" u="sng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veronica@rshub.org.uk ን </a:t>
            </a:r>
            <a:r>
              <a:rPr lang="en-GB" sz="1600" i="1" u="sng" dirty="0" err="1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ያነጋግሩ</a:t>
            </a:r>
            <a:r>
              <a:rPr lang="en-GB" sz="1600" i="1" dirty="0">
                <a:solidFill>
                  <a:srgbClr val="F4F3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600" dirty="0">
              <a:solidFill>
                <a:srgbClr val="F4F3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1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2111" y="1910786"/>
            <a:ext cx="3770142" cy="3429840"/>
          </a:xfrm>
        </p:spPr>
        <p:txBody>
          <a:bodyPr/>
          <a:lstStyle/>
          <a:p>
            <a:r>
              <a:rPr lang="en-GB" b="1" dirty="0">
                <a:solidFill>
                  <a:srgbClr val="283A51"/>
                </a:solidFill>
              </a:rPr>
              <a:t>ከጥቃት ጥበቃ  </a:t>
            </a:r>
            <a:r>
              <a:rPr lang="am-ET" dirty="0"/>
              <a:t>ኃ</a:t>
            </a:r>
            <a:r>
              <a:rPr lang="en-GB" b="1" dirty="0" err="1">
                <a:solidFill>
                  <a:srgbClr val="283A51"/>
                </a:solidFill>
              </a:rPr>
              <a:t>ይልን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ያለአግባብ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መጠቀምን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ይመለከታል</a:t>
            </a:r>
            <a:endParaRPr lang="en-GB" b="1" dirty="0">
              <a:solidFill>
                <a:srgbClr val="283A5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type="body" sz="quarter" idx="15"/>
          </p:nvPr>
        </p:nvSpPr>
        <p:spPr>
          <a:xfrm>
            <a:off x="4810539" y="1339706"/>
            <a:ext cx="3939565" cy="4572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sz="2100" dirty="0" err="1">
                <a:solidFill>
                  <a:srgbClr val="283A51"/>
                </a:solidFill>
              </a:rPr>
              <a:t>በአንድ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am-ET" sz="2100" dirty="0">
                <a:solidFill>
                  <a:srgbClr val="283A51"/>
                </a:solidFill>
              </a:rPr>
              <a:t>ተቋም </a:t>
            </a:r>
            <a:r>
              <a:rPr lang="en-GB" sz="2100" dirty="0">
                <a:solidFill>
                  <a:srgbClr val="283A51"/>
                </a:solidFill>
              </a:rPr>
              <a:t>ዉስጥ </a:t>
            </a:r>
            <a:r>
              <a:rPr lang="en-GB" sz="2100" dirty="0" err="1">
                <a:solidFill>
                  <a:srgbClr val="283A51"/>
                </a:solidFill>
              </a:rPr>
              <a:t>አንዳንድ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ጊዜ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አንዳ</a:t>
            </a:r>
            <a:r>
              <a:rPr lang="am-ET" sz="2100" dirty="0">
                <a:solidFill>
                  <a:srgbClr val="283A51"/>
                </a:solidFill>
              </a:rPr>
              <a:t>ን</a:t>
            </a:r>
            <a:r>
              <a:rPr lang="en-GB" sz="2100" dirty="0">
                <a:solidFill>
                  <a:srgbClr val="283A51"/>
                </a:solidFill>
              </a:rPr>
              <a:t>ድ ሰዎች </a:t>
            </a:r>
            <a:r>
              <a:rPr lang="en-GB" sz="2100" dirty="0" err="1">
                <a:solidFill>
                  <a:srgbClr val="283A51"/>
                </a:solidFill>
              </a:rPr>
              <a:t>በኃይልና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በስልጣን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ልቀዉ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ይገኛሉ</a:t>
            </a:r>
            <a:r>
              <a:rPr lang="en-GB" dirty="0">
                <a:solidFill>
                  <a:srgbClr val="283A51"/>
                </a:solidFill>
              </a:rPr>
              <a:t>። ይህ </a:t>
            </a:r>
            <a:r>
              <a:rPr lang="en-GB" dirty="0" err="1">
                <a:solidFill>
                  <a:srgbClr val="283A51"/>
                </a:solidFill>
              </a:rPr>
              <a:t>የሚሆንበት</a:t>
            </a:r>
            <a:r>
              <a:rPr lang="en-GB" dirty="0">
                <a:solidFill>
                  <a:srgbClr val="283A51"/>
                </a:solidFill>
              </a:rPr>
              <a:t> ምክንያት </a:t>
            </a:r>
            <a:r>
              <a:rPr lang="en-GB" dirty="0" err="1">
                <a:solidFill>
                  <a:srgbClr val="283A51"/>
                </a:solidFill>
              </a:rPr>
              <a:t>ደግሞ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በጾታቸዉ</a:t>
            </a:r>
            <a:r>
              <a:rPr lang="en-GB" dirty="0">
                <a:solidFill>
                  <a:srgbClr val="283A51"/>
                </a:solidFill>
              </a:rPr>
              <a:t>፥ </a:t>
            </a:r>
            <a:r>
              <a:rPr lang="en-GB" dirty="0" err="1">
                <a:solidFill>
                  <a:srgbClr val="283A51"/>
                </a:solidFill>
              </a:rPr>
              <a:t>በብሄራቸዉ</a:t>
            </a:r>
            <a:r>
              <a:rPr lang="en-GB" dirty="0">
                <a:solidFill>
                  <a:srgbClr val="283A51"/>
                </a:solidFill>
              </a:rPr>
              <a:t>፥ በድርጅቱ ዉስጥ </a:t>
            </a:r>
            <a:r>
              <a:rPr lang="en-GB" dirty="0" err="1">
                <a:solidFill>
                  <a:srgbClr val="283A51"/>
                </a:solidFill>
              </a:rPr>
              <a:t>ባላቸዉ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ሃላፊነት፥በአካል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ጉዳተኝነት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ሁኔታ፥ከተቃራኒ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ጾታ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ጋር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ባለቸዉ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ቅርርቦሽ</a:t>
            </a:r>
            <a:r>
              <a:rPr lang="en-GB" dirty="0">
                <a:solidFill>
                  <a:srgbClr val="283A51"/>
                </a:solidFill>
              </a:rPr>
              <a:t>፥ </a:t>
            </a:r>
            <a:r>
              <a:rPr lang="en-GB" dirty="0" err="1">
                <a:solidFill>
                  <a:srgbClr val="283A51"/>
                </a:solidFill>
              </a:rPr>
              <a:t>በዜግነት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ሁኔታ</a:t>
            </a:r>
            <a:r>
              <a:rPr lang="en-GB" dirty="0">
                <a:solidFill>
                  <a:srgbClr val="283A51"/>
                </a:solidFill>
              </a:rPr>
              <a:t>፥ </a:t>
            </a:r>
            <a:r>
              <a:rPr lang="en-GB" dirty="0" err="1">
                <a:solidFill>
                  <a:srgbClr val="283A51"/>
                </a:solidFill>
              </a:rPr>
              <a:t>በቅጥር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ሁኔታ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ወይም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በትምህርት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ደረጃ</a:t>
            </a:r>
            <a:r>
              <a:rPr lang="en-GB" dirty="0">
                <a:solidFill>
                  <a:srgbClr val="283A51"/>
                </a:solidFill>
              </a:rPr>
              <a:t>  </a:t>
            </a:r>
            <a:r>
              <a:rPr lang="en-GB" dirty="0" err="1">
                <a:solidFill>
                  <a:srgbClr val="283A51"/>
                </a:solidFill>
              </a:rPr>
              <a:t>ነዉ</a:t>
            </a:r>
            <a:r>
              <a:rPr lang="en-GB" dirty="0">
                <a:solidFill>
                  <a:srgbClr val="283A51"/>
                </a:solidFill>
              </a:rPr>
              <a:t>። አነስተኛ </a:t>
            </a:r>
            <a:r>
              <a:rPr lang="en-GB" dirty="0" err="1">
                <a:solidFill>
                  <a:srgbClr val="283A51"/>
                </a:solidFill>
              </a:rPr>
              <a:t>ኃይልና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ስልጣን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ያላቸው</a:t>
            </a:r>
            <a:r>
              <a:rPr lang="en-GB" dirty="0">
                <a:solidFill>
                  <a:srgbClr val="283A51"/>
                </a:solidFill>
              </a:rPr>
              <a:t> ሰዎች </a:t>
            </a:r>
            <a:r>
              <a:rPr lang="en-GB" dirty="0" err="1">
                <a:solidFill>
                  <a:srgbClr val="283A51"/>
                </a:solidFill>
              </a:rPr>
              <a:t>ለብዝበዛ</a:t>
            </a:r>
            <a:r>
              <a:rPr lang="en-GB" dirty="0">
                <a:solidFill>
                  <a:srgbClr val="283A51"/>
                </a:solidFill>
              </a:rPr>
              <a:t> እና </a:t>
            </a:r>
            <a:r>
              <a:rPr lang="en-GB" dirty="0" err="1">
                <a:solidFill>
                  <a:srgbClr val="283A51"/>
                </a:solidFill>
              </a:rPr>
              <a:t>ጥቃት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በከፍተኛ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ሁኔታ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ተጋላጭ</a:t>
            </a:r>
            <a:r>
              <a:rPr lang="en-GB" dirty="0">
                <a:solidFill>
                  <a:srgbClr val="283A51"/>
                </a:solidFill>
              </a:rPr>
              <a:t> ሊሆኑ </a:t>
            </a:r>
            <a:r>
              <a:rPr lang="en-GB" dirty="0" err="1">
                <a:solidFill>
                  <a:srgbClr val="283A51"/>
                </a:solidFill>
              </a:rPr>
              <a:t>ይችላሉ</a:t>
            </a:r>
            <a:r>
              <a:rPr lang="en-GB" dirty="0">
                <a:solidFill>
                  <a:srgbClr val="283A51"/>
                </a:solidFill>
              </a:rPr>
              <a:t> ፡፡</a:t>
            </a:r>
          </a:p>
          <a:p>
            <a:pPr algn="just"/>
            <a:endParaRPr lang="en-GB" dirty="0">
              <a:solidFill>
                <a:srgbClr val="283A51"/>
              </a:solidFill>
            </a:endParaRPr>
          </a:p>
          <a:p>
            <a:pPr algn="just"/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ወሲባዊ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ብዝበዛ፥ጥቃትና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ወሲባዊ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ትንኮሳ</a:t>
            </a:r>
            <a:r>
              <a:rPr lang="en-GB" dirty="0">
                <a:solidFill>
                  <a:srgbClr val="283A51"/>
                </a:solidFill>
              </a:rPr>
              <a:t> (SEAH) </a:t>
            </a:r>
            <a:r>
              <a:rPr lang="en-GB" dirty="0" err="1">
                <a:solidFill>
                  <a:srgbClr val="283A51"/>
                </a:solidFill>
              </a:rPr>
              <a:t>በአንድ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am-ET" sz="2100" dirty="0">
                <a:solidFill>
                  <a:srgbClr val="283A51"/>
                </a:solidFill>
              </a:rPr>
              <a:t>ተቋም</a:t>
            </a:r>
            <a:r>
              <a:rPr lang="en-GB" sz="2100" dirty="0">
                <a:solidFill>
                  <a:srgbClr val="283A51"/>
                </a:solidFill>
              </a:rPr>
              <a:t> ዉስጥ </a:t>
            </a:r>
            <a:r>
              <a:rPr lang="en-GB" sz="2100" dirty="0" err="1">
                <a:solidFill>
                  <a:srgbClr val="283A51"/>
                </a:solidFill>
              </a:rPr>
              <a:t>የሚሰሩ</a:t>
            </a:r>
            <a:r>
              <a:rPr lang="en-GB" sz="2100" dirty="0">
                <a:solidFill>
                  <a:srgbClr val="283A51"/>
                </a:solidFill>
              </a:rPr>
              <a:t> ሰዎች </a:t>
            </a:r>
            <a:r>
              <a:rPr lang="en-GB" sz="2100" dirty="0" err="1">
                <a:solidFill>
                  <a:srgbClr val="283A51"/>
                </a:solidFill>
              </a:rPr>
              <a:t>ስልጣናቸዉን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ተጠቅመዉ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በሌሎች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dirty="0">
                <a:solidFill>
                  <a:srgbClr val="283A51"/>
                </a:solidFill>
              </a:rPr>
              <a:t>ላይ </a:t>
            </a:r>
            <a:r>
              <a:rPr lang="en-GB" dirty="0" err="1">
                <a:solidFill>
                  <a:srgbClr val="283A51"/>
                </a:solidFill>
              </a:rPr>
              <a:t>ሚፈጽሙት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ጥቃት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ሲሆን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ጥቃቱ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የሚፈፀምባቸዉ</a:t>
            </a:r>
            <a:r>
              <a:rPr lang="en-GB" dirty="0">
                <a:solidFill>
                  <a:srgbClr val="283A51"/>
                </a:solidFill>
              </a:rPr>
              <a:t> ሰዎች </a:t>
            </a:r>
            <a:r>
              <a:rPr lang="en-GB" dirty="0" err="1">
                <a:solidFill>
                  <a:srgbClr val="283A51"/>
                </a:solidFill>
              </a:rPr>
              <a:t>ደግሞ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በስልጣንና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am-ET" sz="2100" dirty="0">
                <a:solidFill>
                  <a:srgbClr val="283A51"/>
                </a:solidFill>
              </a:rPr>
              <a:t>ኃ</a:t>
            </a:r>
            <a:r>
              <a:rPr lang="en-GB" dirty="0" err="1">
                <a:solidFill>
                  <a:srgbClr val="283A51"/>
                </a:solidFill>
              </a:rPr>
              <a:t>ይል</a:t>
            </a:r>
            <a:r>
              <a:rPr lang="en-GB" dirty="0">
                <a:solidFill>
                  <a:srgbClr val="283A51"/>
                </a:solidFill>
              </a:rPr>
              <a:t> አነስተኛ </a:t>
            </a:r>
            <a:r>
              <a:rPr lang="en-GB" dirty="0" err="1">
                <a:solidFill>
                  <a:srgbClr val="283A51"/>
                </a:solidFill>
              </a:rPr>
              <a:t>የሆኑ</a:t>
            </a:r>
            <a:r>
              <a:rPr lang="en-GB" dirty="0">
                <a:solidFill>
                  <a:srgbClr val="283A51"/>
                </a:solidFill>
              </a:rPr>
              <a:t>  </a:t>
            </a:r>
            <a:r>
              <a:rPr lang="en-GB" sz="2100" dirty="0">
                <a:solidFill>
                  <a:srgbClr val="283A51"/>
                </a:solidFill>
              </a:rPr>
              <a:t>የ</a:t>
            </a:r>
            <a:r>
              <a:rPr lang="am-ET" sz="2100" dirty="0">
                <a:solidFill>
                  <a:srgbClr val="283A51"/>
                </a:solidFill>
              </a:rPr>
              <a:t>ተቋሙ 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dirty="0">
                <a:solidFill>
                  <a:srgbClr val="283A51"/>
                </a:solidFill>
              </a:rPr>
              <a:t>ሰራተኞች፥ </a:t>
            </a:r>
            <a:r>
              <a:rPr lang="en-GB" dirty="0" err="1">
                <a:solidFill>
                  <a:srgbClr val="283A51"/>
                </a:solidFill>
              </a:rPr>
              <a:t>አጋር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am-ET" sz="2100" dirty="0">
                <a:solidFill>
                  <a:srgbClr val="283A51"/>
                </a:solidFill>
              </a:rPr>
              <a:t>ተቋማት</a:t>
            </a:r>
            <a:r>
              <a:rPr lang="am-ET" dirty="0">
                <a:solidFill>
                  <a:srgbClr val="283A51"/>
                </a:solidFill>
              </a:rPr>
              <a:t>  </a:t>
            </a:r>
            <a:r>
              <a:rPr lang="en-GB" dirty="0">
                <a:solidFill>
                  <a:srgbClr val="283A51"/>
                </a:solidFill>
              </a:rPr>
              <a:t> ዉስጥ </a:t>
            </a:r>
            <a:r>
              <a:rPr lang="en-GB" dirty="0" err="1">
                <a:solidFill>
                  <a:srgbClr val="283A51"/>
                </a:solidFill>
              </a:rPr>
              <a:t>የሚሰሩ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ወይም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am-ET" sz="2100" dirty="0">
                <a:solidFill>
                  <a:srgbClr val="283A51"/>
                </a:solidFill>
              </a:rPr>
              <a:t>ተቋሙ</a:t>
            </a:r>
            <a:r>
              <a:rPr lang="en-GB" dirty="0">
                <a:solidFill>
                  <a:srgbClr val="009A40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የሚሰራበት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ማህበረሰብ</a:t>
            </a:r>
            <a:r>
              <a:rPr lang="en-GB" dirty="0">
                <a:solidFill>
                  <a:srgbClr val="283A51"/>
                </a:solidFill>
              </a:rPr>
              <a:t> ዉስጥ </a:t>
            </a:r>
            <a:r>
              <a:rPr lang="en-GB" dirty="0" err="1">
                <a:solidFill>
                  <a:srgbClr val="283A51"/>
                </a:solidFill>
              </a:rPr>
              <a:t>የሚሰሩ</a:t>
            </a:r>
            <a:r>
              <a:rPr lang="en-GB" dirty="0">
                <a:solidFill>
                  <a:srgbClr val="283A51"/>
                </a:solidFill>
              </a:rPr>
              <a:t> ሰዎች ሊሆኑ </a:t>
            </a:r>
            <a:r>
              <a:rPr lang="en-GB" dirty="0" err="1">
                <a:solidFill>
                  <a:srgbClr val="283A51"/>
                </a:solidFill>
              </a:rPr>
              <a:t>ይችላሉ</a:t>
            </a:r>
            <a:r>
              <a:rPr lang="en-GB" dirty="0">
                <a:solidFill>
                  <a:srgbClr val="283A51"/>
                </a:solidFill>
              </a:rPr>
              <a:t>። </a:t>
            </a:r>
            <a:r>
              <a:rPr lang="en-GB" dirty="0" err="1">
                <a:solidFill>
                  <a:srgbClr val="283A51"/>
                </a:solidFill>
              </a:rPr>
              <a:t>ከዚህም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በተጨማሪ</a:t>
            </a:r>
            <a:r>
              <a:rPr lang="en-GB" dirty="0">
                <a:solidFill>
                  <a:srgbClr val="283A51"/>
                </a:solidFill>
              </a:rPr>
              <a:t>   </a:t>
            </a:r>
            <a:r>
              <a:rPr lang="am-ET" sz="2100" dirty="0">
                <a:solidFill>
                  <a:srgbClr val="283A51"/>
                </a:solidFill>
              </a:rPr>
              <a:t>ያላቸውን ኃይል እንደ መልካም አጋጣሚ የሚጠቀሙ </a:t>
            </a:r>
            <a:r>
              <a:rPr lang="en-GB" sz="2100" dirty="0">
                <a:solidFill>
                  <a:srgbClr val="283A51"/>
                </a:solidFill>
              </a:rPr>
              <a:t>ሰዎች </a:t>
            </a:r>
            <a:r>
              <a:rPr lang="en-GB" sz="2100" dirty="0" err="1">
                <a:solidFill>
                  <a:srgbClr val="283A51"/>
                </a:solidFill>
              </a:rPr>
              <a:t>አካላዊ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dirty="0">
                <a:solidFill>
                  <a:srgbClr val="283A51"/>
                </a:solidFill>
              </a:rPr>
              <a:t>እና </a:t>
            </a:r>
            <a:r>
              <a:rPr lang="en-GB" dirty="0" err="1">
                <a:solidFill>
                  <a:srgbClr val="283A51"/>
                </a:solidFill>
              </a:rPr>
              <a:t>ስሜትን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የሚጎዱ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ጥቃቶችን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ሊፈጽሙ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ይችላሉ</a:t>
            </a:r>
            <a:r>
              <a:rPr lang="en-GB" dirty="0">
                <a:solidFill>
                  <a:srgbClr val="283A51"/>
                </a:solidFill>
              </a:rPr>
              <a:t> ፡፡ </a:t>
            </a:r>
            <a:r>
              <a:rPr lang="en-GB" dirty="0" err="1">
                <a:solidFill>
                  <a:srgbClr val="283A51"/>
                </a:solidFill>
              </a:rPr>
              <a:t>እነዚህና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የመሳሰሉትን</a:t>
            </a:r>
            <a:r>
              <a:rPr lang="en-GB" dirty="0">
                <a:solidFill>
                  <a:srgbClr val="283A51"/>
                </a:solidFill>
              </a:rPr>
              <a:t>  </a:t>
            </a:r>
            <a:r>
              <a:rPr lang="en-GB" dirty="0" err="1">
                <a:solidFill>
                  <a:srgbClr val="283A51"/>
                </a:solidFill>
              </a:rPr>
              <a:t>ሌሎች</a:t>
            </a:r>
            <a:r>
              <a:rPr lang="en-GB" dirty="0">
                <a:solidFill>
                  <a:srgbClr val="283A51"/>
                </a:solidFill>
              </a:rPr>
              <a:t>  የከጥቃት ጥበቃ </a:t>
            </a:r>
            <a:r>
              <a:rPr lang="en-GB" dirty="0" err="1">
                <a:solidFill>
                  <a:srgbClr val="283A51"/>
                </a:solidFill>
              </a:rPr>
              <a:t>አንፃሮች</a:t>
            </a:r>
            <a:r>
              <a:rPr lang="en-GB" dirty="0">
                <a:solidFill>
                  <a:srgbClr val="283A51"/>
                </a:solidFill>
              </a:rPr>
              <a:t>  </a:t>
            </a:r>
            <a:r>
              <a:rPr lang="en-GB" dirty="0" err="1">
                <a:solidFill>
                  <a:srgbClr val="283A51"/>
                </a:solidFill>
              </a:rPr>
              <a:t>በማለት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እንጠቅሳቸዋለን</a:t>
            </a:r>
            <a:r>
              <a:rPr lang="en-GB" dirty="0">
                <a:solidFill>
                  <a:srgbClr val="283A51"/>
                </a:solidFill>
              </a:rPr>
              <a:t>። </a:t>
            </a:r>
          </a:p>
          <a:p>
            <a:endParaRPr lang="en-GB" dirty="0">
              <a:solidFill>
                <a:srgbClr val="283A51"/>
              </a:solidFill>
            </a:endParaRPr>
          </a:p>
          <a:p>
            <a:pPr algn="just"/>
            <a:r>
              <a:rPr lang="en-GB" dirty="0">
                <a:solidFill>
                  <a:srgbClr val="283A51"/>
                </a:solidFill>
              </a:rPr>
              <a:t>ይህ </a:t>
            </a:r>
            <a:r>
              <a:rPr lang="en-GB" dirty="0" err="1">
                <a:solidFill>
                  <a:srgbClr val="283A51"/>
                </a:solidFill>
              </a:rPr>
              <a:t>አይነቱ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ጥቃት</a:t>
            </a:r>
            <a:r>
              <a:rPr lang="en-GB" dirty="0">
                <a:solidFill>
                  <a:srgbClr val="283A51"/>
                </a:solidFill>
              </a:rPr>
              <a:t> (</a:t>
            </a:r>
            <a:r>
              <a:rPr lang="en-GB" dirty="0" err="1">
                <a:solidFill>
                  <a:srgbClr val="283A51"/>
                </a:solidFill>
              </a:rPr>
              <a:t>ወሲባዊ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ብዝበዛ</a:t>
            </a:r>
            <a:r>
              <a:rPr lang="en-GB" dirty="0">
                <a:solidFill>
                  <a:srgbClr val="283A51"/>
                </a:solidFill>
              </a:rPr>
              <a:t>፣ </a:t>
            </a:r>
            <a:r>
              <a:rPr lang="en-GB" dirty="0" err="1">
                <a:solidFill>
                  <a:srgbClr val="283A51"/>
                </a:solidFill>
              </a:rPr>
              <a:t>ጥቃት</a:t>
            </a:r>
            <a:r>
              <a:rPr lang="en-GB" dirty="0">
                <a:solidFill>
                  <a:srgbClr val="283A51"/>
                </a:solidFill>
              </a:rPr>
              <a:t> እና  </a:t>
            </a:r>
            <a:r>
              <a:rPr lang="en-GB" dirty="0" err="1">
                <a:solidFill>
                  <a:srgbClr val="283A51"/>
                </a:solidFill>
              </a:rPr>
              <a:t>ትንኮሳ</a:t>
            </a:r>
            <a:r>
              <a:rPr lang="en-GB" dirty="0">
                <a:solidFill>
                  <a:srgbClr val="283A51"/>
                </a:solidFill>
              </a:rPr>
              <a:t>) </a:t>
            </a:r>
            <a:r>
              <a:rPr lang="en-GB" dirty="0" err="1">
                <a:solidFill>
                  <a:srgbClr val="283A51"/>
                </a:solidFill>
              </a:rPr>
              <a:t>ትልልቅና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ትንንሽ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ወንዶችን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የሚጎዳ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ቢሆንም</a:t>
            </a:r>
            <a:r>
              <a:rPr lang="en-GB" dirty="0">
                <a:solidFill>
                  <a:srgbClr val="283A51"/>
                </a:solidFill>
              </a:rPr>
              <a:t>   </a:t>
            </a:r>
            <a:r>
              <a:rPr lang="en-GB" dirty="0" err="1">
                <a:solidFill>
                  <a:srgbClr val="283A51"/>
                </a:solidFill>
              </a:rPr>
              <a:t>በተለይ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በሴቶችና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በልጃገረዶች</a:t>
            </a:r>
            <a:r>
              <a:rPr lang="en-GB" dirty="0">
                <a:solidFill>
                  <a:srgbClr val="283A51"/>
                </a:solidFill>
              </a:rPr>
              <a:t> ላይ </a:t>
            </a:r>
            <a:r>
              <a:rPr lang="en-GB" dirty="0" err="1">
                <a:solidFill>
                  <a:srgbClr val="283A51"/>
                </a:solidFill>
              </a:rPr>
              <a:t>ተጽዕኖዉ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ከባድ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ነዉ</a:t>
            </a:r>
            <a:r>
              <a:rPr lang="en-GB" dirty="0">
                <a:solidFill>
                  <a:srgbClr val="283A51"/>
                </a:solidFill>
              </a:rPr>
              <a:t>። </a:t>
            </a:r>
            <a:r>
              <a:rPr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9246" y="255600"/>
            <a:ext cx="8218488" cy="691200"/>
          </a:xfrm>
        </p:spPr>
        <p:txBody>
          <a:bodyPr/>
          <a:lstStyle/>
          <a:p>
            <a:r>
              <a:rPr lang="en-GB" dirty="0"/>
              <a:t>1. ከጥቃት  ጥበቃ ምንድን ነው?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9AABF5-CCC6-4846-A197-F40ED179B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45720" rIns="0" bIns="45720" anchor="b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1200">
                <a:solidFill>
                  <a:srgbClr val="283A51"/>
                </a:solidFill>
                <a:latin typeface="Helvetica Light" panose="020B0403020202020204" pitchFamily="34" charset="0"/>
              </a:rPr>
              <a:t>4</a:t>
            </a:fld>
            <a:r>
              <a:rPr lang="en-US" sz="1200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sz="1200" dirty="0">
                <a:solidFill>
                  <a:srgbClr val="283A51"/>
                </a:solidFill>
                <a:latin typeface="Helvetica Light" panose="020B0403020202020204" pitchFamily="34" charset="0"/>
              </a:rPr>
              <a:t>የከጥቃት ጥበቃ </a:t>
            </a:r>
            <a:r>
              <a:rPr lang="en-GB" sz="12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ጉዞ</a:t>
            </a:r>
            <a:endParaRPr lang="en-GB" sz="1200" dirty="0">
              <a:solidFill>
                <a:srgbClr val="283A5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2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465958" y="2064724"/>
            <a:ext cx="7066857" cy="2213020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rgbClr val="283A51"/>
                </a:solidFill>
              </a:rPr>
              <a:t>ከወሲባዊ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ብዝበዛ</a:t>
            </a:r>
            <a:r>
              <a:rPr lang="en-GB" sz="2000" dirty="0">
                <a:solidFill>
                  <a:srgbClr val="283A51"/>
                </a:solidFill>
              </a:rPr>
              <a:t>፣ </a:t>
            </a:r>
            <a:r>
              <a:rPr lang="en-GB" sz="2000" dirty="0" err="1">
                <a:solidFill>
                  <a:srgbClr val="283A51"/>
                </a:solidFill>
              </a:rPr>
              <a:t>ጥቃት</a:t>
            </a:r>
            <a:r>
              <a:rPr lang="en-GB" sz="2000" dirty="0">
                <a:solidFill>
                  <a:srgbClr val="283A51"/>
                </a:solidFill>
              </a:rPr>
              <a:t>፣ እና </a:t>
            </a:r>
            <a:r>
              <a:rPr lang="en-GB" sz="2000" dirty="0" err="1">
                <a:solidFill>
                  <a:srgbClr val="283A51"/>
                </a:solidFill>
              </a:rPr>
              <a:t>ወሲባዊ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ትንኮሳ</a:t>
            </a:r>
            <a:r>
              <a:rPr lang="en-GB" sz="2000" dirty="0">
                <a:solidFill>
                  <a:srgbClr val="283A51"/>
                </a:solidFill>
              </a:rPr>
              <a:t> እና </a:t>
            </a:r>
            <a:r>
              <a:rPr lang="en-GB" sz="2000" dirty="0" err="1">
                <a:solidFill>
                  <a:srgbClr val="283A51"/>
                </a:solidFill>
              </a:rPr>
              <a:t>ሌሎች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ጉልበትን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ያለአግባብ</a:t>
            </a:r>
            <a:r>
              <a:rPr lang="en-GB" sz="2000" dirty="0">
                <a:solidFill>
                  <a:srgbClr val="009A40"/>
                </a:solidFill>
              </a:rPr>
              <a:t>  </a:t>
            </a:r>
            <a:r>
              <a:rPr lang="en-GB" sz="2000" dirty="0" err="1">
                <a:solidFill>
                  <a:srgbClr val="283A51"/>
                </a:solidFill>
              </a:rPr>
              <a:t>በመጠቀም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ከሚመጡ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ጉዳቶች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dirty="0"/>
              <a:t>  </a:t>
            </a:r>
            <a:r>
              <a:rPr lang="en-GB" sz="2000" dirty="0" err="1">
                <a:solidFill>
                  <a:srgbClr val="283A51"/>
                </a:solidFill>
              </a:rPr>
              <a:t>የሰዎችን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ደህንነት</a:t>
            </a:r>
            <a:r>
              <a:rPr lang="en-GB" sz="2000" dirty="0">
                <a:solidFill>
                  <a:srgbClr val="283A51"/>
                </a:solidFill>
              </a:rPr>
              <a:t> መጠበቅ</a:t>
            </a:r>
            <a:r>
              <a:rPr dirty="0"/>
              <a:t>  </a:t>
            </a:r>
            <a:endParaRPr lang="en-GB" sz="2000" dirty="0">
              <a:solidFill>
                <a:srgbClr val="283A51"/>
              </a:solidFill>
            </a:endParaRPr>
          </a:p>
          <a:p>
            <a:endParaRPr dirty="0"/>
          </a:p>
          <a:p>
            <a:r>
              <a:rPr lang="en-GB" sz="2000" dirty="0" err="1">
                <a:solidFill>
                  <a:srgbClr val="283A51"/>
                </a:solidFill>
              </a:rPr>
              <a:t>ታቅዶና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ታስቦበት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የተፈጸመ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ባይሆንም</a:t>
            </a:r>
            <a:r>
              <a:rPr lang="en-GB" sz="2000" dirty="0">
                <a:solidFill>
                  <a:srgbClr val="283A51"/>
                </a:solidFill>
              </a:rPr>
              <a:t>  </a:t>
            </a:r>
            <a:r>
              <a:rPr lang="am-ET" sz="2000" dirty="0">
                <a:solidFill>
                  <a:srgbClr val="283A51"/>
                </a:solidFill>
              </a:rPr>
              <a:t>በተቋ</a:t>
            </a:r>
            <a:r>
              <a:rPr lang="en-GB" sz="2000" dirty="0">
                <a:solidFill>
                  <a:srgbClr val="283A51"/>
                </a:solidFill>
              </a:rPr>
              <a:t>ሙ </a:t>
            </a:r>
            <a:r>
              <a:rPr lang="en-GB" sz="2000" dirty="0" err="1">
                <a:solidFill>
                  <a:srgbClr val="283A51"/>
                </a:solidFill>
              </a:rPr>
              <a:t>ሰራተኞች፥ከድርጅቱ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ጋር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ተያያዥ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በሆኑ</a:t>
            </a:r>
            <a:r>
              <a:rPr lang="en-GB" sz="2000" dirty="0">
                <a:solidFill>
                  <a:srgbClr val="283A51"/>
                </a:solidFill>
              </a:rPr>
              <a:t> ሰዎች  </a:t>
            </a:r>
            <a:r>
              <a:rPr lang="en-GB" sz="2000" dirty="0" err="1">
                <a:solidFill>
                  <a:srgbClr val="283A51"/>
                </a:solidFill>
              </a:rPr>
              <a:t>ወይም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በስራ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ሂደት</a:t>
            </a:r>
            <a:r>
              <a:rPr lang="en-GB" sz="2000" dirty="0">
                <a:solidFill>
                  <a:srgbClr val="283A51"/>
                </a:solidFill>
              </a:rPr>
              <a:t>  </a:t>
            </a:r>
            <a:r>
              <a:rPr lang="en-GB" sz="2000" dirty="0" err="1">
                <a:solidFill>
                  <a:srgbClr val="283A51"/>
                </a:solidFill>
              </a:rPr>
              <a:t>የሚደርስን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ጥቃት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ይመለከታል</a:t>
            </a:r>
            <a:r>
              <a:rPr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554788" y="6049434"/>
            <a:ext cx="2133600" cy="365125"/>
          </a:xfrm>
          <a:prstGeom prst="rect">
            <a:avLst/>
          </a:prstGeom>
        </p:spPr>
        <p:txBody>
          <a:bodyPr vert="horz" lIns="0" tIns="45720" rIns="0" bIns="4572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5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F3FE8DCD-2F01-4DB1-81A5-8772411C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46" y="255600"/>
            <a:ext cx="8218488" cy="691200"/>
          </a:xfrm>
        </p:spPr>
        <p:txBody>
          <a:bodyPr/>
          <a:lstStyle/>
          <a:p>
            <a:r>
              <a:rPr lang="en-GB" dirty="0"/>
              <a:t>1. ከጥቃት  ጥበቃ ምንድን ነው?</a:t>
            </a:r>
          </a:p>
        </p:txBody>
      </p:sp>
      <p:pic>
        <p:nvPicPr>
          <p:cNvPr id="10" name="Picture 9" descr="A picture containing shape  Description automatically generated">
            <a:extLst>
              <a:ext uri="{FF2B5EF4-FFF2-40B4-BE49-F238E27FC236}">
                <a16:creationId xmlns:a16="http://schemas.microsoft.com/office/drawing/2014/main" id="{07288B74-FBF2-4338-9C5C-7F02B09062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40" y="2057685"/>
            <a:ext cx="854773" cy="854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3A380A-CF60-430D-9BB7-BD3BD80AF14B}"/>
              </a:ext>
            </a:extLst>
          </p:cNvPr>
          <p:cNvSpPr txBox="1"/>
          <p:nvPr/>
        </p:nvSpPr>
        <p:spPr>
          <a:xfrm>
            <a:off x="554788" y="1248759"/>
            <a:ext cx="8034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ከጥቃት  ጥበቃ 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ማለት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አንድ  </a:t>
            </a:r>
            <a:r>
              <a:rPr lang="am-ET" sz="2000" b="1" dirty="0">
                <a:solidFill>
                  <a:srgbClr val="283A51"/>
                </a:solidFill>
                <a:latin typeface="Helvetica Light" panose="020B0403020202020204"/>
              </a:rPr>
              <a:t>ተቋም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2000" b="1" dirty="0" err="1">
                <a:latin typeface="Helvetica Light" panose="020B0403020202020204"/>
              </a:rPr>
              <a:t>የ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ሚከተሉትን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እርምጃዎች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በመውሰድ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ላይ ነው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ማለት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ነዉ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።</a:t>
            </a:r>
            <a:r>
              <a:rPr lang="en-GB" dirty="0">
                <a:solidFill>
                  <a:srgbClr val="283A51"/>
                </a:solidFill>
              </a:rPr>
              <a:t>:</a:t>
            </a:r>
            <a:r>
              <a:rPr dirty="0"/>
              <a:t> </a:t>
            </a:r>
            <a:endParaRPr lang="en-GB" dirty="0"/>
          </a:p>
        </p:txBody>
      </p:sp>
      <p:pic>
        <p:nvPicPr>
          <p:cNvPr id="15" name="Graphic 14" descr="Warning">
            <a:extLst>
              <a:ext uri="{FF2B5EF4-FFF2-40B4-BE49-F238E27FC236}">
                <a16:creationId xmlns:a16="http://schemas.microsoft.com/office/drawing/2014/main" id="{6A01B13E-4D26-4E89-B3D0-8EDDCD440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788" y="3250371"/>
            <a:ext cx="728313" cy="7283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2320E4-A546-4CC2-9F37-72F4659CA8E3}"/>
              </a:ext>
            </a:extLst>
          </p:cNvPr>
          <p:cNvSpPr txBox="1"/>
          <p:nvPr/>
        </p:nvSpPr>
        <p:spPr>
          <a:xfrm>
            <a:off x="619246" y="4503875"/>
            <a:ext cx="77826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የከጥቃት  ጥበቃ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ትኩረት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sz="2000" dirty="0">
                <a:solidFill>
                  <a:srgbClr val="283A51"/>
                </a:solidFill>
                <a:latin typeface="Helvetica Light" panose="020B0403020202020204"/>
              </a:rPr>
              <a:t>በተቋ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ሙ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አማካኝነት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የሚከሰቱ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sz="2000" dirty="0">
                <a:solidFill>
                  <a:srgbClr val="283A51"/>
                </a:solidFill>
                <a:latin typeface="Helvetica Light" panose="020B0403020202020204"/>
              </a:rPr>
              <a:t>የጉዳት</a:t>
            </a:r>
            <a:r>
              <a:rPr lang="am-ET" sz="2000" dirty="0">
                <a:solidFill>
                  <a:srgbClr val="009A40"/>
                </a:solidFill>
                <a:latin typeface="Helvetica Light" panose="020B0403020202020204"/>
              </a:rPr>
              <a:t>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ተጋላጭነት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ሁኔታዎችን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መከታተልና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መከላከል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ላይ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ነዉ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። 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የጥበቃ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መርሐግብርን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መስራት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ግን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የተለየ ነው 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፥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ምክንያቱም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ስራዉ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የሚያተኩረው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ቤተሰብ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ማህበረሰብ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ውስጥ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ባሉ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ሰዎች ላይ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የሚደርሰውን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ጉዳት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መከላከል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ላይ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ስለሆነ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ነው ፡፡</a:t>
            </a:r>
          </a:p>
        </p:txBody>
      </p:sp>
    </p:spTree>
    <p:extLst>
      <p:ext uri="{BB962C8B-B14F-4D97-AF65-F5344CB8AC3E}">
        <p14:creationId xmlns:p14="http://schemas.microsoft.com/office/powerpoint/2010/main" val="131705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 err="1"/>
              <a:t>የቅርብ</a:t>
            </a:r>
            <a:r>
              <a:rPr lang="en-GB" dirty="0"/>
              <a:t> </a:t>
            </a:r>
            <a:r>
              <a:rPr lang="en-GB" dirty="0" err="1"/>
              <a:t>ጊዜ</a:t>
            </a:r>
            <a:r>
              <a:rPr lang="en-GB" dirty="0"/>
              <a:t> የከጥቃት የጥበቃ </a:t>
            </a:r>
            <a:r>
              <a:rPr lang="en-GB" dirty="0" err="1"/>
              <a:t>ታሪክ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6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9DAF9-F3D8-473E-9C96-8BCD4E463130}"/>
              </a:ext>
            </a:extLst>
          </p:cNvPr>
          <p:cNvSpPr txBox="1"/>
          <p:nvPr/>
        </p:nvSpPr>
        <p:spPr>
          <a:xfrm>
            <a:off x="516835" y="1426135"/>
            <a:ext cx="8218488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ባለፉት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አስርት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ዓመታት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ውስጥ</a:t>
            </a:r>
            <a:r>
              <a:rPr lang="en-GB" dirty="0"/>
              <a:t> </a:t>
            </a:r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በእርዳታ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እና </a:t>
            </a:r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በልማት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ተራድኦ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/>
              <a:t> </a:t>
            </a:r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ዘርፍ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ውስጥ </a:t>
            </a:r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የሚሰሩ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ሰዎች </a:t>
            </a:r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ያደረሱት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ወሲባዊ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ጥቃት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እና </a:t>
            </a:r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ብዝበዛ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  ብዙ </a:t>
            </a:r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ሪፖርቶች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dirty="0" err="1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አሉ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283A5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፡፡</a:t>
            </a:r>
          </a:p>
          <a:p>
            <a:endParaRPr lang="en-GB" dirty="0">
              <a:solidFill>
                <a:srgbClr val="283A51"/>
              </a:solidFill>
              <a:latin typeface="Helvetica Light" panose="020B0403020202020204" pitchFamily="34" charset="0"/>
            </a:endParaRPr>
          </a:p>
          <a:p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በ2002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እ.ኤ.አ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በምዕራብ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አፍሪካ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የሚገኙ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የእርዳታ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ሠራተኞች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በስደተኞች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ላይ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የፈጸሙት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ወሲባዊ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ጥቃትና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ብዝበዛ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ዘገባ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ወጥቷል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።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በዚህም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የተነሳ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የተባበሩት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መንግሥታት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ድርጅት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ከወሲባዊ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ብዝበዛ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ጥቃት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(PSEA) ልዩ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የመከላከል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እርምጃ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በመዉሰድ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፣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ይህን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የሚከታተል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የቋሚ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ኮሚቴ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(PSEA)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ግብረ-ኃይል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የህፃናት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ደህንነት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ጥምረት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ልዩ ጥበቃ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የሚያደርግበት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ሁኔታ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እንዲፈጠር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ምክንያት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ሆኗል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፡፡</a:t>
            </a:r>
          </a:p>
          <a:p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እ.ኤ.አ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በ2018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በልማ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ት 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ተራድኦ</a:t>
            </a:r>
            <a:r>
              <a:rPr lang="en-GB" dirty="0"/>
              <a:t> 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ዘርፍ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ስለ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ፆታዊ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ብዝበዛና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ብልሹ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አሰራር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ሪፖርት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ከቀረበ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በኋላ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ብዙዎቹ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የእርዳታ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ተቋማት</a:t>
            </a:r>
            <a:r>
              <a:rPr lang="am-ET" dirty="0">
                <a:solidFill>
                  <a:srgbClr val="009A40"/>
                </a:solidFill>
                <a:latin typeface="Helvetica Light" panose="020B0403020202020204"/>
              </a:rPr>
              <a:t> </a:t>
            </a:r>
            <a:r>
              <a:rPr lang="en-GB" dirty="0">
                <a:solidFill>
                  <a:srgbClr val="FF0000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የደህንነት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ጥበቃ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ፖሊሲዎቻቸውን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ተግባራቸውን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ባህላቸውንና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የአመራር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ደረጃቸዉን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መገምገም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ጀመሩ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።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በተመሳሳይ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ጊዜ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የ #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metoo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እንቅስቃሴ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የሴቶች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ወሲባዊ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ብዝበዛ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፣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ትንኮሳ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በተመለከተ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የሴቶችን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የተጋላጭነት</a:t>
            </a:r>
            <a:r>
              <a:rPr lang="en-GB" dirty="0"/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ልምድ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ጎላ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አድርጎ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እያሳየ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መጣ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፡፡ </a:t>
            </a:r>
          </a:p>
          <a:p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ከዚያ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ጊዜ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ወዲህ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የእርዳታ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ተቋማት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በተለይ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ከወሲባዊ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ብዝበዛ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dirty="0">
                <a:solidFill>
                  <a:srgbClr val="009A40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አደጋ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>
                <a:solidFill>
                  <a:srgbClr val="009A40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ተርፈዉ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በሕይወት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የሚኖሩ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ሰዎች ላይ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የሚደረገዉ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ትኩረት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እየጨመረ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መጥቷል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።</a:t>
            </a:r>
          </a:p>
          <a:p>
            <a:endParaRPr lang="en-GB" sz="2000" dirty="0">
              <a:solidFill>
                <a:srgbClr val="283A51"/>
              </a:solidFill>
              <a:latin typeface="Helvetica Light" panose="020B0403020202020204" pitchFamily="34" charset="0"/>
            </a:endParaRPr>
          </a:p>
          <a:p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83A51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28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2772" y="216565"/>
            <a:ext cx="8532812" cy="691200"/>
          </a:xfrm>
        </p:spPr>
        <p:txBody>
          <a:bodyPr/>
          <a:lstStyle/>
          <a:p>
            <a:r>
              <a:rPr lang="en-GB" sz="2400" dirty="0" err="1"/>
              <a:t>ወሲባዊ</a:t>
            </a:r>
            <a:r>
              <a:rPr lang="en-GB" sz="2400" dirty="0"/>
              <a:t> </a:t>
            </a:r>
            <a:r>
              <a:rPr lang="en-GB" sz="2400" dirty="0" err="1"/>
              <a:t>ብዝበዛ</a:t>
            </a:r>
            <a:r>
              <a:rPr lang="en-GB" sz="2400" dirty="0"/>
              <a:t> ፣  </a:t>
            </a:r>
            <a:r>
              <a:rPr lang="en-GB" sz="2400" dirty="0" err="1"/>
              <a:t>ጥቃት</a:t>
            </a:r>
            <a:r>
              <a:rPr lang="en-GB" sz="2400" dirty="0"/>
              <a:t> እና </a:t>
            </a:r>
            <a:r>
              <a:rPr lang="en-GB" sz="2400" dirty="0" err="1"/>
              <a:t>ወሲባዊ</a:t>
            </a:r>
            <a:r>
              <a:rPr lang="en-GB" sz="2400" dirty="0"/>
              <a:t> </a:t>
            </a:r>
            <a:r>
              <a:rPr lang="en-GB" sz="2400" dirty="0" err="1"/>
              <a:t>ትንኮሳ</a:t>
            </a:r>
            <a:r>
              <a:rPr lang="en-GB" sz="2400" dirty="0"/>
              <a:t>  (SEAH) እና </a:t>
            </a:r>
            <a:r>
              <a:rPr lang="en-GB" sz="2400" dirty="0" err="1"/>
              <a:t>ሌሎች</a:t>
            </a:r>
            <a:r>
              <a:rPr lang="en-GB" sz="2400" dirty="0"/>
              <a:t> የከጥቃት ጥበቃ </a:t>
            </a:r>
            <a:r>
              <a:rPr lang="en-GB" sz="2400" dirty="0" err="1"/>
              <a:t>ችግሮች</a:t>
            </a:r>
            <a:r>
              <a:rPr lang="en-GB" sz="2400" dirty="0"/>
              <a:t> </a:t>
            </a:r>
            <a:r>
              <a:rPr lang="en-GB" sz="2400" dirty="0" err="1"/>
              <a:t>የት</a:t>
            </a:r>
            <a:r>
              <a:rPr lang="en-GB" sz="2400" dirty="0"/>
              <a:t> ነው </a:t>
            </a:r>
            <a:r>
              <a:rPr lang="en-GB" sz="2400" dirty="0" err="1"/>
              <a:t>የሚፈጸሙት</a:t>
            </a:r>
            <a:r>
              <a:rPr lang="en-GB" sz="2400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0" y="1257437"/>
            <a:ext cx="7921625" cy="365125"/>
          </a:xfrm>
        </p:spPr>
        <p:txBody>
          <a:bodyPr>
            <a:normAutofit fontScale="70000" lnSpcReduction="20000"/>
          </a:bodyPr>
          <a:lstStyle/>
          <a:p>
            <a:r>
              <a:rPr lang="en-GB" sz="1800" b="1" dirty="0" err="1">
                <a:solidFill>
                  <a:srgbClr val="283A51"/>
                </a:solidFill>
              </a:rPr>
              <a:t>በማንኛውም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የሥራ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ቦታ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ወይም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የእርዳታ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መር</a:t>
            </a:r>
            <a:r>
              <a:rPr lang="en-GB" sz="1900" b="1" dirty="0" err="1">
                <a:solidFill>
                  <a:srgbClr val="283A51"/>
                </a:solidFill>
              </a:rPr>
              <a:t>ሐ</a:t>
            </a:r>
            <a:r>
              <a:rPr lang="en-GB" sz="1800" b="1" dirty="0" err="1">
                <a:solidFill>
                  <a:srgbClr val="283A51"/>
                </a:solidFill>
              </a:rPr>
              <a:t>ግብር</a:t>
            </a:r>
            <a:r>
              <a:rPr lang="en-GB" sz="1800" b="1" dirty="0">
                <a:solidFill>
                  <a:srgbClr val="283A51"/>
                </a:solidFill>
              </a:rPr>
              <a:t> ላይ </a:t>
            </a:r>
            <a:r>
              <a:rPr lang="en-GB" sz="1800" b="1" dirty="0" err="1">
                <a:solidFill>
                  <a:srgbClr val="283A51"/>
                </a:solidFill>
              </a:rPr>
              <a:t>የወሲባዊ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ብዝበዛ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ጥቃት</a:t>
            </a:r>
            <a:r>
              <a:rPr lang="en-GB" sz="1800" b="1" dirty="0">
                <a:solidFill>
                  <a:srgbClr val="283A51"/>
                </a:solidFill>
              </a:rPr>
              <a:t> እና </a:t>
            </a:r>
            <a:r>
              <a:rPr lang="en-GB" sz="1800" b="1" dirty="0" err="1">
                <a:solidFill>
                  <a:srgbClr val="283A51"/>
                </a:solidFill>
              </a:rPr>
              <a:t>ትንኮሳ</a:t>
            </a:r>
            <a:r>
              <a:rPr lang="en-GB" sz="1800" b="1" dirty="0">
                <a:solidFill>
                  <a:srgbClr val="283A51"/>
                </a:solidFill>
              </a:rPr>
              <a:t>  ና </a:t>
            </a:r>
            <a:r>
              <a:rPr lang="en-GB" sz="1800" b="1" dirty="0" err="1">
                <a:solidFill>
                  <a:srgbClr val="283A51"/>
                </a:solidFill>
              </a:rPr>
              <a:t>ሌሎች</a:t>
            </a:r>
            <a:r>
              <a:rPr lang="en-GB" sz="1800" b="1" dirty="0">
                <a:solidFill>
                  <a:srgbClr val="283A51"/>
                </a:solidFill>
              </a:rPr>
              <a:t> ከጥቃት ጥበቃ  </a:t>
            </a:r>
            <a:r>
              <a:rPr lang="en-GB" sz="1800" b="1" dirty="0" err="1">
                <a:solidFill>
                  <a:srgbClr val="283A51"/>
                </a:solidFill>
              </a:rPr>
              <a:t>ስጋት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ችግሮች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ሊያጋጥሙ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ይችላሉ</a:t>
            </a:r>
            <a:r>
              <a:rPr lang="en-GB" sz="1800" b="1" dirty="0">
                <a:solidFill>
                  <a:srgbClr val="283A51"/>
                </a:solidFill>
              </a:rPr>
              <a:t> ።</a:t>
            </a:r>
          </a:p>
          <a:p>
            <a:endParaRPr lang="en-GB" dirty="0">
              <a:solidFill>
                <a:srgbClr val="283A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193293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7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0DBB-1AD9-4B4E-A004-2718B967BE80}"/>
              </a:ext>
            </a:extLst>
          </p:cNvPr>
          <p:cNvSpPr txBox="1"/>
          <p:nvPr/>
        </p:nvSpPr>
        <p:spPr>
          <a:xfrm>
            <a:off x="619200" y="1859339"/>
            <a:ext cx="35595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ከፍተኛ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የስጋት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አውዶች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የሚከተሉትን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ያካትታሉ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አስከፊ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ድህነት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ባለበት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ቦታ</a:t>
            </a:r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ሰብአዊ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ድጋፍ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በሚደረግበት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አዉድ</a:t>
            </a:r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በእርዳታ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ላይ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ከፍተኛ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ጥገኝነት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ባለበት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ቦታ</a:t>
            </a:r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ያለዕድሜ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ጋብቻ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ወይም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ጾታን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መሠረት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ያደረገ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ጥቃት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የመሳሰሉ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 የጥበቃ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ችግሮች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የሚከሰቱባቸው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ቦታዎች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፡፡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BB0AE-46F6-4B3D-9224-D6257BB109DE}"/>
              </a:ext>
            </a:extLst>
          </p:cNvPr>
          <p:cNvSpPr txBox="1"/>
          <p:nvPr/>
        </p:nvSpPr>
        <p:spPr>
          <a:xfrm>
            <a:off x="715691" y="4995812"/>
            <a:ext cx="80159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ተቋማት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የሚሰሩበትን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አውዶች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በመገምገምና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አብረዋቸው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የሚሰሩ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ሰራተኞች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የሚያቀርቡትን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 የጥበቃ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ችግሮች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እና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ማን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በስጋት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ውስጥ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እንዳለ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በማዳመጥ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በመስሪያ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ቤታቸዉ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ያለዉን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አውድ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መገምገም አለባቸው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ያን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ጊዜ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am-ET" dirty="0">
                <a:solidFill>
                  <a:srgbClr val="283A51"/>
                </a:solidFill>
                <a:latin typeface="Helvetica Light" panose="020B0403020202020204"/>
              </a:rPr>
              <a:t>ተቋማት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የከጥቃት ጥበቃ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እርምጃዎቻቸውን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በቀላሉ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ማቀድ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ይችላሉ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 ።</a:t>
            </a:r>
          </a:p>
          <a:p>
            <a:endParaRPr lang="en-GB" dirty="0"/>
          </a:p>
        </p:txBody>
      </p:sp>
      <p:pic>
        <p:nvPicPr>
          <p:cNvPr id="10" name="Picture 9" descr="A person standing on top of a sandy beach  Description automatically generated">
            <a:extLst>
              <a:ext uri="{FF2B5EF4-FFF2-40B4-BE49-F238E27FC236}">
                <a16:creationId xmlns:a16="http://schemas.microsoft.com/office/drawing/2014/main" id="{344F36AA-BAAE-4C4F-B215-5A8020E211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793" y="1724405"/>
            <a:ext cx="4354021" cy="2902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29923-788E-41A7-A4D9-FAABC189369B}"/>
              </a:ext>
            </a:extLst>
          </p:cNvPr>
          <p:cNvSpPr txBox="1"/>
          <p:nvPr/>
        </p:nvSpPr>
        <p:spPr>
          <a:xfrm>
            <a:off x="4178792" y="4627086"/>
            <a:ext cx="24713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ምስል በቪንሰንት </a:t>
            </a:r>
            <a:r>
              <a:rPr lang="en-GB" sz="1200" dirty="0" err="1"/>
              <a:t>ሃይጌስ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5668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 err="1"/>
              <a:t>የዘርፉ</a:t>
            </a:r>
            <a:r>
              <a:rPr lang="en-GB" dirty="0"/>
              <a:t> ደረጃዎች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8" y="1191168"/>
            <a:ext cx="4096785" cy="4057650"/>
          </a:xfrm>
        </p:spPr>
        <p:txBody>
          <a:bodyPr>
            <a:noAutofit/>
          </a:bodyPr>
          <a:lstStyle/>
          <a:p>
            <a:pPr marL="0" lvl="2" indent="0" algn="just">
              <a:buNone/>
            </a:pPr>
            <a:r>
              <a:rPr lang="en-GB" sz="1800" dirty="0" err="1"/>
              <a:t>በርካታ</a:t>
            </a:r>
            <a:r>
              <a:rPr lang="en-GB" sz="1800" dirty="0"/>
              <a:t> የከጥቃት ጥበቃ </a:t>
            </a:r>
            <a:r>
              <a:rPr lang="en-GB" sz="1800" dirty="0" err="1"/>
              <a:t>ትግበራ</a:t>
            </a:r>
            <a:r>
              <a:rPr lang="en-GB" sz="1800" dirty="0"/>
              <a:t> ደረጃዎች </a:t>
            </a:r>
            <a:r>
              <a:rPr lang="en-GB" sz="1800" dirty="0" err="1"/>
              <a:t>ለእርዳታ</a:t>
            </a:r>
            <a:r>
              <a:rPr lang="en-GB" sz="1800" dirty="0"/>
              <a:t> እና </a:t>
            </a:r>
            <a:r>
              <a:rPr lang="en-GB" sz="1800" dirty="0" err="1"/>
              <a:t>ለልማት</a:t>
            </a:r>
            <a:r>
              <a:rPr lang="en-GB" sz="1800" dirty="0"/>
              <a:t> </a:t>
            </a:r>
            <a:r>
              <a:rPr lang="en-GB" sz="1800" dirty="0" err="1"/>
              <a:t>ተራድኦ</a:t>
            </a:r>
            <a:r>
              <a:rPr lang="en-GB" sz="1800" dirty="0"/>
              <a:t> </a:t>
            </a:r>
            <a:r>
              <a:rPr lang="en-GB" sz="1800" dirty="0" err="1"/>
              <a:t>ዘርፍ</a:t>
            </a:r>
            <a:r>
              <a:rPr lang="en-GB" sz="1800" dirty="0"/>
              <a:t> </a:t>
            </a:r>
            <a:r>
              <a:rPr lang="en-GB" sz="1800" dirty="0" err="1"/>
              <a:t>የሚመጥኑ</a:t>
            </a:r>
            <a:r>
              <a:rPr lang="en-GB" sz="1800" dirty="0"/>
              <a:t> </a:t>
            </a:r>
            <a:r>
              <a:rPr lang="en-GB" sz="1800" dirty="0" err="1"/>
              <a:t>ሆነዉ</a:t>
            </a:r>
            <a:r>
              <a:rPr lang="en-GB" sz="1800" dirty="0"/>
              <a:t> </a:t>
            </a:r>
            <a:r>
              <a:rPr lang="en-GB" sz="1800" dirty="0" err="1"/>
              <a:t>ስራ</a:t>
            </a:r>
            <a:r>
              <a:rPr lang="en-GB" sz="1800" dirty="0"/>
              <a:t> ላይ </a:t>
            </a:r>
            <a:r>
              <a:rPr lang="en-GB" sz="1800" dirty="0" err="1"/>
              <a:t>ይዉላሉ</a:t>
            </a:r>
            <a:r>
              <a:rPr lang="en-GB" sz="1800" dirty="0"/>
              <a:t> ፡፡ </a:t>
            </a:r>
          </a:p>
          <a:p>
            <a:pPr marL="0" lvl="2" indent="0" algn="just">
              <a:buNone/>
            </a:pPr>
            <a:endParaRPr lang="en-GB" sz="1800" dirty="0"/>
          </a:p>
          <a:p>
            <a:pPr marL="0" lvl="2" indent="0" algn="just">
              <a:buNone/>
            </a:pPr>
            <a:r>
              <a:rPr lang="en-GB" sz="1800" dirty="0"/>
              <a:t>አንድ </a:t>
            </a:r>
            <a:r>
              <a:rPr lang="am-ET" sz="1800" dirty="0"/>
              <a:t>ተቋም </a:t>
            </a:r>
            <a:r>
              <a:rPr lang="en-GB" sz="1800" dirty="0"/>
              <a:t>ሰራተኞች </a:t>
            </a:r>
            <a:r>
              <a:rPr lang="en-GB" sz="1800" dirty="0" err="1"/>
              <a:t>ደህንነታቸዉ</a:t>
            </a:r>
            <a:r>
              <a:rPr lang="en-GB" sz="1800" dirty="0"/>
              <a:t> </a:t>
            </a:r>
            <a:r>
              <a:rPr lang="en-GB" sz="1800" dirty="0" err="1"/>
              <a:t>በተረጋገጠ</a:t>
            </a:r>
            <a:r>
              <a:rPr lang="en-GB" sz="1800" dirty="0"/>
              <a:t> </a:t>
            </a:r>
            <a:r>
              <a:rPr lang="en-GB" sz="1800" dirty="0" err="1"/>
              <a:t>ሁኔታ</a:t>
            </a:r>
            <a:r>
              <a:rPr lang="en-GB" sz="1800" dirty="0"/>
              <a:t> </a:t>
            </a:r>
            <a:r>
              <a:rPr lang="en-GB" sz="1800" dirty="0" err="1"/>
              <a:t>ለመስራት</a:t>
            </a:r>
            <a:r>
              <a:rPr lang="en-GB" sz="1800" dirty="0"/>
              <a:t> ምን </a:t>
            </a:r>
            <a:r>
              <a:rPr lang="en-GB" sz="1800" dirty="0" err="1"/>
              <a:t>ቅድመ</a:t>
            </a:r>
            <a:r>
              <a:rPr lang="en-GB" sz="1800" dirty="0"/>
              <a:t> </a:t>
            </a:r>
            <a:r>
              <a:rPr lang="en-GB" sz="1800" dirty="0" err="1"/>
              <a:t>ሁኔታ</a:t>
            </a:r>
            <a:r>
              <a:rPr lang="en-GB" sz="1800" dirty="0"/>
              <a:t> </a:t>
            </a:r>
            <a:r>
              <a:rPr lang="en-GB" sz="1800" dirty="0" err="1"/>
              <a:t>እንደሚያስፈልግ</a:t>
            </a:r>
            <a:r>
              <a:rPr lang="en-GB" sz="1800" dirty="0"/>
              <a:t> </a:t>
            </a:r>
            <a:r>
              <a:rPr lang="en-GB" sz="1800" dirty="0" err="1"/>
              <a:t>በመግለጽ</a:t>
            </a:r>
            <a:r>
              <a:rPr lang="en-GB" sz="1800" dirty="0"/>
              <a:t>  </a:t>
            </a:r>
            <a:r>
              <a:rPr lang="en-GB" sz="1800" dirty="0" err="1"/>
              <a:t>ያብራራሉ</a:t>
            </a:r>
            <a:r>
              <a:rPr lang="en-GB" sz="1800" dirty="0"/>
              <a:t> ፡፡</a:t>
            </a:r>
          </a:p>
          <a:p>
            <a:pPr marL="0" lvl="2" indent="0" algn="just">
              <a:buNone/>
            </a:pPr>
            <a:endParaRPr lang="en-GB" sz="1800" dirty="0"/>
          </a:p>
          <a:p>
            <a:pPr marL="0" lvl="2" indent="0" algn="just">
              <a:buNone/>
            </a:pPr>
            <a:r>
              <a:rPr lang="am-ET" sz="1800" dirty="0"/>
              <a:t>ተቋማት</a:t>
            </a:r>
            <a:r>
              <a:rPr lang="en-GB" sz="1800" dirty="0"/>
              <a:t>ን </a:t>
            </a:r>
            <a:r>
              <a:rPr lang="en-GB" sz="1800" dirty="0" err="1"/>
              <a:t>ለማህበረሰቡ</a:t>
            </a:r>
            <a:r>
              <a:rPr lang="en-GB" sz="1800" dirty="0"/>
              <a:t> </a:t>
            </a:r>
            <a:r>
              <a:rPr lang="en-GB" sz="1800" dirty="0" err="1"/>
              <a:t>ተጠያቂ</a:t>
            </a:r>
            <a:r>
              <a:rPr lang="en-GB" sz="1800" dirty="0"/>
              <a:t> </a:t>
            </a:r>
            <a:r>
              <a:rPr lang="en-GB" sz="1800" dirty="0" err="1"/>
              <a:t>የሚያደርጉና</a:t>
            </a:r>
            <a:r>
              <a:rPr lang="en-GB" sz="1800" dirty="0"/>
              <a:t> </a:t>
            </a:r>
            <a:r>
              <a:rPr lang="en-GB" sz="1800" dirty="0" err="1"/>
              <a:t>ጥራት</a:t>
            </a:r>
            <a:r>
              <a:rPr lang="en-GB" sz="1800" dirty="0"/>
              <a:t> </a:t>
            </a:r>
            <a:r>
              <a:rPr lang="en-GB" sz="1800" dirty="0" err="1"/>
              <a:t>ያላቸውን</a:t>
            </a:r>
            <a:r>
              <a:rPr lang="en-GB" sz="1800" dirty="0"/>
              <a:t> </a:t>
            </a:r>
            <a:r>
              <a:rPr lang="en-GB" sz="1800" dirty="0" err="1"/>
              <a:t>መርሐግብሮች</a:t>
            </a:r>
            <a:r>
              <a:rPr lang="en-GB" sz="1800" dirty="0"/>
              <a:t> </a:t>
            </a:r>
            <a:r>
              <a:rPr lang="en-GB" sz="1800" dirty="0" err="1"/>
              <a:t>እንዲያቀርቡ</a:t>
            </a:r>
            <a:r>
              <a:rPr lang="en-GB" sz="1800" dirty="0"/>
              <a:t> </a:t>
            </a:r>
            <a:r>
              <a:rPr lang="en-GB" sz="1800" dirty="0" err="1"/>
              <a:t>ይረዷቸዋል</a:t>
            </a:r>
            <a:r>
              <a:rPr lang="en-GB" sz="1800" dirty="0"/>
              <a:t> ፡፡</a:t>
            </a:r>
          </a:p>
          <a:p>
            <a:pPr marL="0" lvl="2" indent="0" algn="just">
              <a:buNone/>
            </a:pPr>
            <a:endParaRPr lang="en-GB" sz="1800" dirty="0"/>
          </a:p>
          <a:p>
            <a:pPr marL="0" lvl="2" indent="0" algn="just">
              <a:buNone/>
            </a:pPr>
            <a:r>
              <a:rPr lang="en-GB" sz="1800" dirty="0" err="1"/>
              <a:t>ለጋሾች</a:t>
            </a:r>
            <a:r>
              <a:rPr lang="en-GB" sz="1800" dirty="0"/>
              <a:t>  በአብዛኛው </a:t>
            </a:r>
            <a:r>
              <a:rPr lang="am-ET" sz="1800" dirty="0"/>
              <a:t>ተቋማት </a:t>
            </a:r>
            <a:r>
              <a:rPr lang="en-GB" sz="1800" dirty="0" err="1"/>
              <a:t>የገንዘብ</a:t>
            </a:r>
            <a:r>
              <a:rPr lang="en-GB" sz="1800" dirty="0"/>
              <a:t> </a:t>
            </a:r>
            <a:r>
              <a:rPr lang="en-GB" sz="1800" dirty="0" err="1"/>
              <a:t>ድጋፍ</a:t>
            </a:r>
            <a:r>
              <a:rPr lang="en-GB" sz="1800" dirty="0"/>
              <a:t>  </a:t>
            </a:r>
            <a:r>
              <a:rPr lang="en-GB" sz="1800" dirty="0" err="1"/>
              <a:t>ለማግኘት</a:t>
            </a:r>
            <a:r>
              <a:rPr lang="en-GB" sz="1800" dirty="0"/>
              <a:t> </a:t>
            </a:r>
            <a:r>
              <a:rPr lang="en-GB" sz="1800" dirty="0" err="1"/>
              <a:t>የሚያበቋቸውን</a:t>
            </a:r>
            <a:r>
              <a:rPr lang="en-GB" sz="1800" dirty="0"/>
              <a:t> </a:t>
            </a:r>
            <a:r>
              <a:rPr lang="en-GB" sz="1800" dirty="0" err="1"/>
              <a:t>የተወሰኑ</a:t>
            </a:r>
            <a:r>
              <a:rPr lang="en-GB" sz="1800" dirty="0"/>
              <a:t> </a:t>
            </a:r>
            <a:r>
              <a:rPr lang="en-GB" sz="1800" dirty="0" err="1"/>
              <a:t>መስፈርቶች</a:t>
            </a:r>
            <a:r>
              <a:rPr lang="en-GB" sz="1800" dirty="0"/>
              <a:t>  </a:t>
            </a:r>
            <a:r>
              <a:rPr lang="en-GB" sz="1800" dirty="0" err="1"/>
              <a:t>እንዲያሟሉ</a:t>
            </a:r>
            <a:r>
              <a:rPr lang="en-GB" sz="1800" dirty="0"/>
              <a:t> እና  </a:t>
            </a:r>
            <a:r>
              <a:rPr lang="en-GB" sz="1800" dirty="0" err="1"/>
              <a:t>አቅማቸውን</a:t>
            </a:r>
            <a:r>
              <a:rPr lang="en-GB" sz="1800" dirty="0"/>
              <a:t> </a:t>
            </a:r>
            <a:r>
              <a:rPr lang="en-GB" sz="1800" dirty="0" err="1"/>
              <a:t>እንዲያጎለብቱ</a:t>
            </a:r>
            <a:r>
              <a:rPr lang="en-GB" sz="1800" dirty="0"/>
              <a:t> </a:t>
            </a:r>
            <a:r>
              <a:rPr lang="en-GB" sz="1800" dirty="0" err="1"/>
              <a:t>ይጠይቃሉ</a:t>
            </a:r>
            <a:r>
              <a:rPr lang="en-GB" sz="1800" dirty="0"/>
              <a:t>።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70987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8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sp>
        <p:nvSpPr>
          <p:cNvPr id="3" name="Hexagon 10" descr="Small child looking out from behind a gate.">
            <a:extLst>
              <a:ext uri="{FF2B5EF4-FFF2-40B4-BE49-F238E27FC236}">
                <a16:creationId xmlns:a16="http://schemas.microsoft.com/office/drawing/2014/main" id="{01F2BDD7-6CFA-43E1-8BCA-6244C4B45E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 rot="5400000">
            <a:off x="4775055" y="1673378"/>
            <a:ext cx="3950465" cy="3511243"/>
          </a:xfrm>
          <a:custGeom>
            <a:avLst/>
            <a:gdLst>
              <a:gd name="connsiteX0" fmla="*/ 0 w 4888470"/>
              <a:gd name="connsiteY0" fmla="*/ 2124474 h 4248947"/>
              <a:gd name="connsiteX1" fmla="*/ 1062237 w 4888470"/>
              <a:gd name="connsiteY1" fmla="*/ 1 h 4248947"/>
              <a:gd name="connsiteX2" fmla="*/ 3826233 w 4888470"/>
              <a:gd name="connsiteY2" fmla="*/ 1 h 4248947"/>
              <a:gd name="connsiteX3" fmla="*/ 4888470 w 4888470"/>
              <a:gd name="connsiteY3" fmla="*/ 2124474 h 4248947"/>
              <a:gd name="connsiteX4" fmla="*/ 3826233 w 4888470"/>
              <a:gd name="connsiteY4" fmla="*/ 4248946 h 4248947"/>
              <a:gd name="connsiteX5" fmla="*/ 1062237 w 4888470"/>
              <a:gd name="connsiteY5" fmla="*/ 4248946 h 4248947"/>
              <a:gd name="connsiteX6" fmla="*/ 0 w 4888470"/>
              <a:gd name="connsiteY6" fmla="*/ 2124474 h 4248947"/>
              <a:gd name="connsiteX0" fmla="*/ 0 w 4909016"/>
              <a:gd name="connsiteY0" fmla="*/ 2124473 h 4248945"/>
              <a:gd name="connsiteX1" fmla="*/ 1082783 w 4909016"/>
              <a:gd name="connsiteY1" fmla="*/ 0 h 4248945"/>
              <a:gd name="connsiteX2" fmla="*/ 3846779 w 4909016"/>
              <a:gd name="connsiteY2" fmla="*/ 0 h 4248945"/>
              <a:gd name="connsiteX3" fmla="*/ 4909016 w 4909016"/>
              <a:gd name="connsiteY3" fmla="*/ 2124473 h 4248945"/>
              <a:gd name="connsiteX4" fmla="*/ 3846779 w 4909016"/>
              <a:gd name="connsiteY4" fmla="*/ 4248945 h 4248945"/>
              <a:gd name="connsiteX5" fmla="*/ 1082783 w 4909016"/>
              <a:gd name="connsiteY5" fmla="*/ 4248945 h 4248945"/>
              <a:gd name="connsiteX6" fmla="*/ 0 w 4909016"/>
              <a:gd name="connsiteY6" fmla="*/ 2124473 h 4248945"/>
              <a:gd name="connsiteX0" fmla="*/ 0 w 5001486"/>
              <a:gd name="connsiteY0" fmla="*/ 2124473 h 4248945"/>
              <a:gd name="connsiteX1" fmla="*/ 1082783 w 5001486"/>
              <a:gd name="connsiteY1" fmla="*/ 0 h 4248945"/>
              <a:gd name="connsiteX2" fmla="*/ 3846779 w 5001486"/>
              <a:gd name="connsiteY2" fmla="*/ 0 h 4248945"/>
              <a:gd name="connsiteX3" fmla="*/ 5001486 w 5001486"/>
              <a:gd name="connsiteY3" fmla="*/ 2134747 h 4248945"/>
              <a:gd name="connsiteX4" fmla="*/ 3846779 w 5001486"/>
              <a:gd name="connsiteY4" fmla="*/ 4248945 h 4248945"/>
              <a:gd name="connsiteX5" fmla="*/ 1082783 w 5001486"/>
              <a:gd name="connsiteY5" fmla="*/ 4248945 h 4248945"/>
              <a:gd name="connsiteX6" fmla="*/ 0 w 5001486"/>
              <a:gd name="connsiteY6" fmla="*/ 2124473 h 424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1486" h="4248945">
                <a:moveTo>
                  <a:pt x="0" y="2124473"/>
                </a:moveTo>
                <a:lnTo>
                  <a:pt x="1082783" y="0"/>
                </a:lnTo>
                <a:lnTo>
                  <a:pt x="3846779" y="0"/>
                </a:lnTo>
                <a:lnTo>
                  <a:pt x="5001486" y="2134747"/>
                </a:lnTo>
                <a:lnTo>
                  <a:pt x="3846779" y="4248945"/>
                </a:lnTo>
                <a:lnTo>
                  <a:pt x="1082783" y="4248945"/>
                </a:lnTo>
                <a:lnTo>
                  <a:pt x="0" y="2124473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51"/>
            </a:stretch>
          </a:blipFill>
          <a:ln w="2063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9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የዘርፉ</a:t>
            </a:r>
            <a:r>
              <a:rPr lang="en-GB" dirty="0"/>
              <a:t>  </a:t>
            </a:r>
            <a:r>
              <a:rPr lang="en-GB" dirty="0" err="1"/>
              <a:t>ዓለም</a:t>
            </a:r>
            <a:r>
              <a:rPr lang="en-GB" dirty="0"/>
              <a:t> </a:t>
            </a:r>
            <a:r>
              <a:rPr lang="en-GB" dirty="0" err="1"/>
              <a:t>አቀፋዊ</a:t>
            </a:r>
            <a:r>
              <a:rPr lang="en-GB" dirty="0"/>
              <a:t> ደረጃዎች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8" y="1400174"/>
            <a:ext cx="7911020" cy="4057650"/>
          </a:xfrm>
        </p:spPr>
        <p:txBody>
          <a:bodyPr>
            <a:noAutofit/>
          </a:bodyPr>
          <a:lstStyle/>
          <a:p>
            <a:pPr lvl="2"/>
            <a:r>
              <a:rPr lang="en-US" sz="1800" dirty="0" err="1"/>
              <a:t>በልማት</a:t>
            </a:r>
            <a:r>
              <a:rPr lang="en-US" sz="1800" dirty="0"/>
              <a:t> </a:t>
            </a:r>
            <a:r>
              <a:rPr lang="en-US" sz="1800" dirty="0" err="1"/>
              <a:t>ትብብር</a:t>
            </a:r>
            <a:r>
              <a:rPr lang="en-US" sz="1800" dirty="0"/>
              <a:t> </a:t>
            </a:r>
            <a:r>
              <a:rPr lang="en-US" sz="1800" dirty="0" err="1"/>
              <a:t>እና</a:t>
            </a:r>
            <a:r>
              <a:rPr lang="en-US" sz="1800" dirty="0"/>
              <a:t> </a:t>
            </a:r>
            <a:r>
              <a:rPr lang="en-US" sz="1800" dirty="0" err="1"/>
              <a:t>በሰብአዊ</a:t>
            </a:r>
            <a:r>
              <a:rPr lang="en-US" sz="1800" dirty="0"/>
              <a:t> </a:t>
            </a:r>
            <a:r>
              <a:rPr lang="en-US" sz="1800" dirty="0" err="1"/>
              <a:t>ድጋፍ</a:t>
            </a:r>
            <a:r>
              <a:rPr lang="en-US" sz="1800" dirty="0"/>
              <a:t>  </a:t>
            </a:r>
            <a:r>
              <a:rPr lang="en-US" sz="1800" dirty="0" err="1"/>
              <a:t>ዘርፍ</a:t>
            </a:r>
            <a:r>
              <a:rPr lang="en-US" sz="1800" dirty="0"/>
              <a:t> </a:t>
            </a:r>
            <a:r>
              <a:rPr lang="en-US" sz="1800" dirty="0" err="1"/>
              <a:t>ወሲባዊ</a:t>
            </a:r>
            <a:r>
              <a:rPr lang="en-US" sz="1800" dirty="0"/>
              <a:t> </a:t>
            </a:r>
            <a:r>
              <a:rPr lang="en-US" sz="1800" dirty="0" err="1"/>
              <a:t>ብዝበዛ</a:t>
            </a:r>
            <a:r>
              <a:rPr lang="en-US" sz="1800" dirty="0"/>
              <a:t>  </a:t>
            </a:r>
            <a:r>
              <a:rPr lang="en-US" sz="1800" dirty="0" err="1"/>
              <a:t>ጥቃ</a:t>
            </a:r>
            <a:r>
              <a:rPr lang="en-GB" sz="1800" dirty="0"/>
              <a:t>ት</a:t>
            </a:r>
            <a:r>
              <a:rPr lang="en-US" sz="1800" dirty="0"/>
              <a:t>ን </a:t>
            </a:r>
            <a:r>
              <a:rPr lang="en-US" sz="1800" dirty="0" err="1"/>
              <a:t>እና</a:t>
            </a:r>
            <a:r>
              <a:rPr lang="en-US" sz="1800" dirty="0"/>
              <a:t> </a:t>
            </a:r>
            <a:r>
              <a:rPr lang="en-US" sz="1800" dirty="0" err="1"/>
              <a:t>ትንኮሳን</a:t>
            </a:r>
            <a:r>
              <a:rPr lang="en-US" sz="1800" dirty="0"/>
              <a:t>  </a:t>
            </a:r>
            <a:r>
              <a:rPr lang="en-US" sz="1800" dirty="0" err="1"/>
              <a:t>ለማስቆም</a:t>
            </a:r>
            <a:r>
              <a:rPr lang="en-US" sz="1800" dirty="0"/>
              <a:t>   </a:t>
            </a:r>
            <a:r>
              <a:rPr lang="en-GB" sz="1800" dirty="0"/>
              <a:t> </a:t>
            </a:r>
            <a:r>
              <a:rPr lang="en-GB" sz="1800" dirty="0" err="1"/>
              <a:t>የተቀመጡ</a:t>
            </a:r>
            <a:r>
              <a:rPr lang="en-GB" sz="1800" dirty="0"/>
              <a:t>  የ</a:t>
            </a:r>
            <a:r>
              <a:rPr lang="en-US" sz="1800" dirty="0"/>
              <a:t> DAC </a:t>
            </a:r>
            <a:r>
              <a:rPr lang="en-US" sz="1800" dirty="0" err="1"/>
              <a:t>ምክረ</a:t>
            </a:r>
            <a:r>
              <a:rPr lang="en-US" sz="1800" dirty="0"/>
              <a:t> </a:t>
            </a:r>
            <a:r>
              <a:rPr lang="en-US" sz="1800" dirty="0" err="1"/>
              <a:t>ሃሳቦች</a:t>
            </a:r>
            <a:r>
              <a:rPr lang="en-US" sz="1800" dirty="0"/>
              <a:t> ።</a:t>
            </a:r>
            <a:endParaRPr lang="en-GB" sz="1800" dirty="0"/>
          </a:p>
          <a:p>
            <a:pPr lvl="2"/>
            <a:r>
              <a:rPr lang="en-GB" sz="1800" dirty="0"/>
              <a:t> </a:t>
            </a:r>
            <a:r>
              <a:rPr lang="en-GB" sz="1800" dirty="0" err="1"/>
              <a:t>የተቋሙ</a:t>
            </a:r>
            <a:r>
              <a:rPr lang="en-GB" sz="1800" dirty="0"/>
              <a:t> </a:t>
            </a:r>
            <a:r>
              <a:rPr lang="en-GB" sz="1800" dirty="0" err="1"/>
              <a:t>ቋሚ</a:t>
            </a:r>
            <a:r>
              <a:rPr lang="en-GB" sz="1800" dirty="0"/>
              <a:t> </a:t>
            </a:r>
            <a:r>
              <a:rPr lang="en-GB" sz="1800" dirty="0" err="1"/>
              <a:t>ኮሚቴ</a:t>
            </a:r>
            <a:r>
              <a:rPr lang="en-GB" sz="1800" dirty="0"/>
              <a:t> </a:t>
            </a:r>
            <a:r>
              <a:rPr lang="en-GB" sz="1800" dirty="0" err="1"/>
              <a:t>በራስ</a:t>
            </a:r>
            <a:r>
              <a:rPr lang="en-GB" sz="1800" dirty="0"/>
              <a:t> ሰራተኞች </a:t>
            </a:r>
            <a:r>
              <a:rPr lang="en-GB" sz="1800" dirty="0" err="1"/>
              <a:t>ከሚደርስ</a:t>
            </a:r>
            <a:r>
              <a:rPr lang="en-GB" sz="1800" dirty="0"/>
              <a:t>  </a:t>
            </a:r>
            <a:r>
              <a:rPr lang="en-GB" sz="1800" dirty="0" err="1"/>
              <a:t>ከፆታዊ</a:t>
            </a:r>
            <a:r>
              <a:rPr lang="en-GB" sz="1800" dirty="0"/>
              <a:t> </a:t>
            </a:r>
            <a:r>
              <a:rPr lang="en-GB" sz="1800" dirty="0" err="1"/>
              <a:t>ብዝበዛ</a:t>
            </a:r>
            <a:r>
              <a:rPr lang="en-GB" sz="1800" dirty="0"/>
              <a:t> እና </a:t>
            </a:r>
            <a:r>
              <a:rPr lang="en-GB" sz="1800" dirty="0" err="1"/>
              <a:t>ጥቃት</a:t>
            </a:r>
            <a:r>
              <a:rPr lang="en-GB" sz="1800" dirty="0"/>
              <a:t> (PSEA)  </a:t>
            </a:r>
            <a:r>
              <a:rPr lang="en-GB" sz="1800" dirty="0" err="1"/>
              <a:t>ለመጠበቅ</a:t>
            </a:r>
            <a:r>
              <a:rPr lang="en-GB" sz="1800" dirty="0"/>
              <a:t> </a:t>
            </a:r>
            <a:r>
              <a:rPr lang="en-GB" sz="1800" dirty="0" err="1"/>
              <a:t>በአነስተኛ</a:t>
            </a:r>
            <a:r>
              <a:rPr lang="en-GB" sz="1800" dirty="0"/>
              <a:t> </a:t>
            </a:r>
            <a:r>
              <a:rPr lang="en-GB" sz="1800" dirty="0" err="1"/>
              <a:t>ደረጃ</a:t>
            </a:r>
            <a:r>
              <a:rPr lang="en-GB" sz="1800" dirty="0"/>
              <a:t> </a:t>
            </a:r>
            <a:r>
              <a:rPr lang="en-GB" sz="1800" dirty="0" err="1"/>
              <a:t>መሟላት</a:t>
            </a:r>
            <a:r>
              <a:rPr lang="en-GB" sz="1800" dirty="0"/>
              <a:t> </a:t>
            </a:r>
            <a:r>
              <a:rPr lang="en-GB" sz="1800" dirty="0" err="1"/>
              <a:t>ያለባቸው</a:t>
            </a:r>
            <a:r>
              <a:rPr lang="en-GB" sz="1800" dirty="0"/>
              <a:t> የአሰራር  ደረጃዎች</a:t>
            </a:r>
            <a:endParaRPr lang="en-US" sz="1800" dirty="0"/>
          </a:p>
          <a:p>
            <a:pPr lvl="2"/>
            <a:r>
              <a:rPr lang="en-US" sz="1800" dirty="0" err="1"/>
              <a:t>በጥራት</a:t>
            </a:r>
            <a:r>
              <a:rPr lang="en-US" sz="1800" dirty="0"/>
              <a:t> </a:t>
            </a:r>
            <a:r>
              <a:rPr lang="en-US" sz="1800" dirty="0" err="1"/>
              <a:t>እና</a:t>
            </a:r>
            <a:r>
              <a:rPr lang="en-US" sz="1800" dirty="0"/>
              <a:t> </a:t>
            </a:r>
            <a:r>
              <a:rPr lang="en-US" sz="1800" dirty="0" err="1"/>
              <a:t>በተጠያቂነት</a:t>
            </a:r>
            <a:r>
              <a:rPr lang="en-US" sz="1800" dirty="0"/>
              <a:t> </a:t>
            </a:r>
            <a:r>
              <a:rPr lang="en-US" sz="1800" dirty="0" err="1"/>
              <a:t>ላይ</a:t>
            </a:r>
            <a:r>
              <a:rPr lang="en-US" sz="1800" dirty="0"/>
              <a:t> </a:t>
            </a:r>
            <a:r>
              <a:rPr lang="en-US" sz="1800" dirty="0" err="1"/>
              <a:t>ያጠነጠነ</a:t>
            </a:r>
            <a:r>
              <a:rPr lang="en-US" sz="1800" dirty="0"/>
              <a:t>  </a:t>
            </a:r>
            <a:r>
              <a:rPr lang="en-US" sz="1800" dirty="0" err="1"/>
              <a:t>ዋና</a:t>
            </a:r>
            <a:r>
              <a:rPr lang="en-US" sz="1800" dirty="0"/>
              <a:t>/</a:t>
            </a:r>
            <a:r>
              <a:rPr lang="en-GB" sz="1800" dirty="0"/>
              <a:t> </a:t>
            </a:r>
            <a:r>
              <a:rPr lang="en-GB" sz="1800" dirty="0" err="1"/>
              <a:t>ቁልፍ</a:t>
            </a:r>
            <a:r>
              <a:rPr lang="en-GB" sz="1800" dirty="0"/>
              <a:t>  </a:t>
            </a:r>
            <a:r>
              <a:rPr lang="en-US" sz="1800" dirty="0" err="1"/>
              <a:t>የሰብአዊ</a:t>
            </a:r>
            <a:r>
              <a:rPr lang="en-US" sz="1800" dirty="0"/>
              <a:t> </a:t>
            </a:r>
            <a:r>
              <a:rPr lang="en-US" sz="1800" dirty="0" err="1"/>
              <a:t>እርደታ</a:t>
            </a:r>
            <a:r>
              <a:rPr lang="en-US" sz="1800" dirty="0"/>
              <a:t> </a:t>
            </a:r>
            <a:r>
              <a:rPr lang="en-US" sz="1800" dirty="0" err="1"/>
              <a:t>ደረጃ</a:t>
            </a:r>
            <a:r>
              <a:rPr lang="en-GB" sz="1800" dirty="0" err="1"/>
              <a:t>ዎች</a:t>
            </a:r>
            <a:r>
              <a:rPr lang="en-GB" sz="1800" dirty="0"/>
              <a:t> </a:t>
            </a:r>
          </a:p>
          <a:p>
            <a:pPr marL="0" lvl="2" indent="0">
              <a:buNone/>
            </a:pPr>
            <a:r>
              <a:rPr lang="en-US" sz="1800" dirty="0"/>
              <a:t> </a:t>
            </a:r>
            <a:endParaRPr lang="en-GB" sz="1800" dirty="0"/>
          </a:p>
          <a:p>
            <a:pPr lvl="2"/>
            <a:r>
              <a:rPr lang="en-GB" sz="1800" dirty="0"/>
              <a:t> </a:t>
            </a:r>
            <a:r>
              <a:rPr lang="en-GB" sz="1800" dirty="0" err="1"/>
              <a:t>የሕፃናት</a:t>
            </a:r>
            <a:r>
              <a:rPr lang="en-GB" sz="1800" dirty="0"/>
              <a:t>  </a:t>
            </a:r>
            <a:r>
              <a:rPr lang="en-GB" sz="1800" dirty="0" err="1"/>
              <a:t>ደህንነት</a:t>
            </a:r>
            <a:r>
              <a:rPr lang="en-GB" sz="1800" dirty="0"/>
              <a:t> ጥበቃ  ደረጃዎች</a:t>
            </a:r>
          </a:p>
          <a:p>
            <a:pPr marL="0" lvl="2" indent="0">
              <a:buNone/>
            </a:pPr>
            <a:endParaRPr lang="en-GB" sz="1800" dirty="0"/>
          </a:p>
          <a:p>
            <a:pPr lvl="2"/>
            <a:r>
              <a:rPr lang="en-GB" sz="1800" dirty="0" err="1"/>
              <a:t>በሥራ</a:t>
            </a:r>
            <a:r>
              <a:rPr lang="en-GB" sz="1800" dirty="0"/>
              <a:t> </a:t>
            </a:r>
            <a:r>
              <a:rPr lang="en-GB" sz="1800" dirty="0" err="1"/>
              <a:t>ቦታ</a:t>
            </a:r>
            <a:r>
              <a:rPr lang="en-GB" sz="1800" dirty="0"/>
              <a:t>  </a:t>
            </a:r>
            <a:r>
              <a:rPr lang="am-ET" sz="1800" dirty="0"/>
              <a:t>የሕግ ጥሰት </a:t>
            </a:r>
            <a:r>
              <a:rPr lang="en-GB" sz="1800" dirty="0"/>
              <a:t> እና </a:t>
            </a:r>
            <a:r>
              <a:rPr lang="en-GB" sz="1800" dirty="0" err="1"/>
              <a:t>ትንኮሳ</a:t>
            </a:r>
            <a:r>
              <a:rPr lang="en-GB" sz="1800" dirty="0"/>
              <a:t> ላይ </a:t>
            </a:r>
            <a:r>
              <a:rPr lang="en-GB" sz="1800" dirty="0" err="1"/>
              <a:t>የዓለም</a:t>
            </a:r>
            <a:r>
              <a:rPr lang="en-GB" sz="1800" dirty="0"/>
              <a:t> </a:t>
            </a:r>
            <a:r>
              <a:rPr lang="en-GB" sz="1800" dirty="0" err="1"/>
              <a:t>አቀፍ</a:t>
            </a:r>
            <a:r>
              <a:rPr lang="en-GB" sz="1800" dirty="0"/>
              <a:t> </a:t>
            </a:r>
            <a:r>
              <a:rPr lang="en-GB" sz="1800" dirty="0" err="1"/>
              <a:t>የሠራተኞች</a:t>
            </a:r>
            <a:r>
              <a:rPr lang="en-GB" sz="1800" dirty="0"/>
              <a:t> ድርጅት </a:t>
            </a:r>
            <a:r>
              <a:rPr lang="en-GB" sz="1800" dirty="0" err="1"/>
              <a:t>ስምምነት</a:t>
            </a:r>
            <a:endParaRPr lang="en-GB" sz="1800" dirty="0"/>
          </a:p>
          <a:p>
            <a:pPr lvl="2"/>
            <a:endParaRPr lang="en-GB" sz="1800" dirty="0">
              <a:hlinkClick r:id="rId2"/>
            </a:endParaRPr>
          </a:p>
          <a:p>
            <a:pPr marL="457200" lvl="2" indent="-457200">
              <a:buAutoNum type="arabicPeriod"/>
            </a:pPr>
            <a:endParaRPr lang="en-GB" sz="2400" dirty="0"/>
          </a:p>
          <a:p>
            <a:pPr marL="342900" lvl="2" indent="-342900">
              <a:buAutoNum type="arabicPeriod"/>
            </a:pPr>
            <a:endParaRPr lang="en-GB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70987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t>9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የከጥቃት ጥበቃ </a:t>
            </a:r>
            <a:r>
              <a:rPr lang="en-GB" sz="9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ጉዞ</a:t>
            </a:r>
            <a:r>
              <a:rPr dirty="0"/>
              <a:t> </a:t>
            </a:r>
            <a:endParaRPr lang="en-GB" sz="9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18636"/>
      </p:ext>
    </p:extLst>
  </p:cSld>
  <p:clrMapOvr>
    <a:masterClrMapping/>
  </p:clrMapOvr>
</p:sld>
</file>

<file path=ppt/theme/theme1.xml><?xml version="1.0" encoding="utf-8"?>
<a:theme xmlns:a="http://schemas.openxmlformats.org/drawingml/2006/main" name="GEC_UKaid_template_newlogos3">
  <a:themeElements>
    <a:clrScheme name="Custom 3">
      <a:dk1>
        <a:srgbClr val="4D4F53"/>
      </a:dk1>
      <a:lt1>
        <a:srgbClr val="FFFFFF"/>
      </a:lt1>
      <a:dk2>
        <a:srgbClr val="283A51"/>
      </a:dk2>
      <a:lt2>
        <a:srgbClr val="FFFFFF"/>
      </a:lt2>
      <a:accent1>
        <a:srgbClr val="54BF9E"/>
      </a:accent1>
      <a:accent2>
        <a:srgbClr val="A2973F"/>
      </a:accent2>
      <a:accent3>
        <a:srgbClr val="283A51"/>
      </a:accent3>
      <a:accent4>
        <a:srgbClr val="ECCF3E"/>
      </a:accent4>
      <a:accent5>
        <a:srgbClr val="178480"/>
      </a:accent5>
      <a:accent6>
        <a:srgbClr val="ADBC83"/>
      </a:accent6>
      <a:hlink>
        <a:srgbClr val="A49629"/>
      </a:hlink>
      <a:folHlink>
        <a:srgbClr val="0039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w="25400" cap="flat">
              <a:solidFill>
                <a:srgbClr val="000000"/>
              </a:solidFill>
              <a:round/>
              <a:headEnd type="none" w="med" len="med"/>
              <a:tailEnd type="none" w="med" len="med"/>
            </a14:hiddenLine>
          </a:ext>
        </a:extLst>
      </a:spPr>
      <a:bodyPr lIns="0" tIns="0" rIns="0" bIns="0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3403</Words>
  <Application>Microsoft Office PowerPoint</Application>
  <PresentationFormat>On-screen Show (4:3)</PresentationFormat>
  <Paragraphs>365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Ebrima</vt:lpstr>
      <vt:lpstr>Helvetica</vt:lpstr>
      <vt:lpstr>Helvetica Light</vt:lpstr>
      <vt:lpstr>Nyala</vt:lpstr>
      <vt:lpstr>Times New Roman</vt:lpstr>
      <vt:lpstr>GEC_UKaid_template_newlogos3</vt:lpstr>
      <vt:lpstr>PowerPoint Presentation</vt:lpstr>
      <vt:lpstr>ይህ  ጽሑፍ የሚሸፍነው ፥</vt:lpstr>
      <vt:lpstr>የጉዞው አንደኛ ምዕራፍ  </vt:lpstr>
      <vt:lpstr>1. ከጥቃት  ጥበቃ ምንድን ነው?</vt:lpstr>
      <vt:lpstr>1. ከጥቃት  ጥበቃ ምንድን ነው?</vt:lpstr>
      <vt:lpstr>የቅርብ ጊዜ የከጥቃት የጥበቃ ታሪክ</vt:lpstr>
      <vt:lpstr>ወሲባዊ ብዝበዛ ፣  ጥቃት እና ወሲባዊ ትንኮሳ  (SEAH) እና ሌሎች የከጥቃት ጥበቃ ችግሮች የት ነው የሚፈጸሙት?</vt:lpstr>
      <vt:lpstr>የዘርፉ ደረጃዎች</vt:lpstr>
      <vt:lpstr> የዘርፉ  ዓለም አቀፋዊ ደረጃዎች</vt:lpstr>
      <vt:lpstr> የጉዞው ሁለተኛ ምዕራፍ  ...</vt:lpstr>
      <vt:lpstr>2. ከጥቃት  ጥበቃን እንዴት መገምገም እንደሚቻል</vt:lpstr>
      <vt:lpstr>2.ከጥቃት ጥበቃን  እንዴት ማቀድ እንደሚቻል</vt:lpstr>
      <vt:lpstr>ተቋማዊ ከጥቃት ጥበቃ ስጋቶች </vt:lpstr>
      <vt:lpstr>ተቋማዊ ከጥቃት ጥበቃ አደጋዎች ስጋቶች </vt:lpstr>
      <vt:lpstr>የጉዞው ሦስተኛው ምዕራፍ ...</vt:lpstr>
      <vt:lpstr>የከጥቃት ጥበቃን ለማከናወን  ምን ማሟላት ያስፈልገናል?  </vt:lpstr>
      <vt:lpstr>የከጥቃት ጥበቃን ለማከናወን  ምን ማሟላት ያስፈልገናል? </vt:lpstr>
      <vt:lpstr>የከጥቃት ጥበቃን ለማከናወን  ምን ማሟላት ያስፈልገናል? </vt:lpstr>
      <vt:lpstr>የከጥቃት ጥበቃን ለማከናወን  ምን ማሟላት ያስፈልገናል? </vt:lpstr>
      <vt:lpstr>የከጥቃት ጥበቃን ለማከናወን  ምን ማሟላት ያስፈልገናል? </vt:lpstr>
      <vt:lpstr>የከጥቃት ጥበቃን ለማከናወን  ምን ማሟላት ያስፈልገናል? </vt:lpstr>
      <vt:lpstr>የከጥቃት ጥበቃን ለማከናወን  ምን ማሟላት ያስፈልገናል? </vt:lpstr>
      <vt:lpstr>የከጥቃት ጥበቃን ለማከናወን  ምን ማሟላት ያስፈልገናል? </vt:lpstr>
      <vt:lpstr>የከጥቃት ጥበቃን ለማከናወን  ምን ማሟላት ያስፈልገናል? </vt:lpstr>
      <vt:lpstr>የከጥቃት ጥበቃን ለማከናወን  ምን ማሟላት ያስፈልገናል? </vt:lpstr>
      <vt:lpstr>የከጥቃት ጥበቃን ለማከናወን  ምን ማሟላት ያስፈልገናል? </vt:lpstr>
      <vt:lpstr>የከጥቃት ጥበቃን ለማከናወን  ምን ማሟላት ያስፈልገናል?</vt:lpstr>
      <vt:lpstr>የከጥቃት ጥበቃን ለማከናወን  ምን ማሟላት ያስፈልገናል?</vt:lpstr>
      <vt:lpstr>የጉዞው ክፍል አራተኛ  ምዕራፍ … </vt:lpstr>
      <vt:lpstr>4. ችግሮች ሲያጋጥሙ ምን ማድረግ ይጠበቅብናል</vt:lpstr>
      <vt:lpstr>4. ችግሮች ሲያጋጥሙ ምን ማድረግ ይጠበቅብናል</vt:lpstr>
      <vt:lpstr>4. ችግሮች ሲያጋጥሙ ምን ማድረግ ይጠበቅብናል</vt:lpstr>
      <vt:lpstr>4. ችግሮች ሲያጋጥሙ ምን ማድረግ ይጠበቅብናል</vt:lpstr>
      <vt:lpstr>4. ችግሮች ሲያጋጥሙ ምን ማድረግ ይጠበቅብናል</vt:lpstr>
      <vt:lpstr>4. ችግሮች ሲያጋጥሙ ምን ማድረግ ይጠበቅብናል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Kyra Dawson</dc:creator>
  <cp:lastModifiedBy>Judit NEMETH-ALMASI</cp:lastModifiedBy>
  <cp:revision>363</cp:revision>
  <cp:lastPrinted>2012-06-18T09:17:19Z</cp:lastPrinted>
  <dcterms:created xsi:type="dcterms:W3CDTF">2018-02-22T16:13:53Z</dcterms:created>
  <dcterms:modified xsi:type="dcterms:W3CDTF">2021-04-07T12:25:07Z</dcterms:modified>
</cp:coreProperties>
</file>