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9"/>
  </p:notesMasterIdLst>
  <p:handoutMasterIdLst>
    <p:handoutMasterId r:id="rId40"/>
  </p:handoutMasterIdLst>
  <p:sldIdLst>
    <p:sldId id="291" r:id="rId2"/>
    <p:sldId id="292" r:id="rId3"/>
    <p:sldId id="329" r:id="rId4"/>
    <p:sldId id="260" r:id="rId5"/>
    <p:sldId id="271" r:id="rId6"/>
    <p:sldId id="300" r:id="rId7"/>
    <p:sldId id="302" r:id="rId8"/>
    <p:sldId id="301" r:id="rId9"/>
    <p:sldId id="334" r:id="rId10"/>
    <p:sldId id="330" r:id="rId11"/>
    <p:sldId id="314" r:id="rId12"/>
    <p:sldId id="316" r:id="rId13"/>
    <p:sldId id="317" r:id="rId14"/>
    <p:sldId id="322" r:id="rId15"/>
    <p:sldId id="331" r:id="rId16"/>
    <p:sldId id="304" r:id="rId17"/>
    <p:sldId id="323" r:id="rId18"/>
    <p:sldId id="305" r:id="rId19"/>
    <p:sldId id="325" r:id="rId20"/>
    <p:sldId id="306" r:id="rId21"/>
    <p:sldId id="307" r:id="rId22"/>
    <p:sldId id="324" r:id="rId23"/>
    <p:sldId id="308" r:id="rId24"/>
    <p:sldId id="309" r:id="rId25"/>
    <p:sldId id="310" r:id="rId26"/>
    <p:sldId id="311" r:id="rId27"/>
    <p:sldId id="312" r:id="rId28"/>
    <p:sldId id="313" r:id="rId29"/>
    <p:sldId id="332" r:id="rId30"/>
    <p:sldId id="318" r:id="rId31"/>
    <p:sldId id="319" r:id="rId32"/>
    <p:sldId id="333" r:id="rId33"/>
    <p:sldId id="320" r:id="rId34"/>
    <p:sldId id="326" r:id="rId35"/>
    <p:sldId id="321" r:id="rId36"/>
    <p:sldId id="328" r:id="rId37"/>
    <p:sldId id="293" r:id="rId3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ya Gecim" initials="NG" lastIdx="6" clrIdx="0">
    <p:extLst>
      <p:ext uri="{19B8F6BF-5375-455C-9EA6-DF929625EA0E}">
        <p15:presenceInfo xmlns:p15="http://schemas.microsoft.com/office/powerpoint/2012/main" userId="S::Nastasya@sddirect.org.uk::f7b4b2d2-46d4-4c03-b19f-d6d433bac3dd" providerId="AD"/>
      </p:ext>
    </p:extLst>
  </p:cmAuthor>
  <p:cmAuthor id="2" name="Clare Parker" initials="CP" lastIdx="4" clrIdx="1">
    <p:extLst>
      <p:ext uri="{19B8F6BF-5375-455C-9EA6-DF929625EA0E}">
        <p15:presenceInfo xmlns:p15="http://schemas.microsoft.com/office/powerpoint/2012/main" userId="107a9fd6bfac6768" providerId="Windows Live"/>
      </p:ext>
    </p:extLst>
  </p:cmAuthor>
  <p:cmAuthor id="3" name="Jessie Meaney-Davis" initials="JM" lastIdx="17" clrIdx="2">
    <p:extLst>
      <p:ext uri="{19B8F6BF-5375-455C-9EA6-DF929625EA0E}">
        <p15:presenceInfo xmlns:p15="http://schemas.microsoft.com/office/powerpoint/2012/main" userId="S::jessie.meaney.davis@sddirect.org.uk::bf2ac1b2-ccd2-4692-9e05-4a995812da5e" providerId="AD"/>
      </p:ext>
    </p:extLst>
  </p:cmAuthor>
  <p:cmAuthor id="4" name="Ann Kangas" initials="AK" lastIdx="20" clrIdx="3">
    <p:extLst>
      <p:ext uri="{19B8F6BF-5375-455C-9EA6-DF929625EA0E}">
        <p15:presenceInfo xmlns:p15="http://schemas.microsoft.com/office/powerpoint/2012/main" userId="Ann Kangas" providerId="None"/>
      </p:ext>
    </p:extLst>
  </p:cmAuthor>
  <p:cmAuthor id="5" name="Celine Calve" initials="CC" lastIdx="20" clrIdx="4">
    <p:extLst>
      <p:ext uri="{19B8F6BF-5375-455C-9EA6-DF929625EA0E}">
        <p15:presenceInfo xmlns:p15="http://schemas.microsoft.com/office/powerpoint/2012/main" userId="6e86b40ae6c77e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F3E"/>
    <a:srgbClr val="283A51"/>
    <a:srgbClr val="F4F3F2"/>
    <a:srgbClr val="009AA6"/>
    <a:srgbClr val="54BF9E"/>
    <a:srgbClr val="A2973F"/>
    <a:srgbClr val="009A40"/>
    <a:srgbClr val="00FE40"/>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3846" autoAdjust="0"/>
  </p:normalViewPr>
  <p:slideViewPr>
    <p:cSldViewPr snapToGrid="0" snapToObjects="1">
      <p:cViewPr varScale="1">
        <p:scale>
          <a:sx n="105" d="100"/>
          <a:sy n="105" d="100"/>
        </p:scale>
        <p:origin x="2400" y="19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dirty="0">
              <a:latin typeface="Helvetica" pitchFamily="2" charset="0"/>
            </a:endParaRPr>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latin typeface="Helvetica" pitchFamily="2" charset="0"/>
              </a:rPr>
              <a:t>17/06/2021</a:t>
            </a:fld>
            <a:endParaRPr lang="en-US" dirty="0">
              <a:latin typeface="Helvetica" pitchFamily="2"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dirty="0">
              <a:latin typeface="Helvetica" pitchFamily="2" charset="0"/>
            </a:endParaRP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b="0" i="0">
                <a:latin typeface="Helvetica" pitchFamily="2" charset="0"/>
              </a:defRPr>
            </a:lvl1pPr>
          </a:lstStyle>
          <a:p>
            <a:endParaRPr lang="en-US" dirty="0"/>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b="0" i="0">
                <a:latin typeface="Helvetica" pitchFamily="2" charset="0"/>
              </a:defRPr>
            </a:lvl1pPr>
          </a:lstStyle>
          <a:p>
            <a:fld id="{1046E2B7-3FA7-3147-8D88-3668B3B663DE}" type="datetime1">
              <a:rPr lang="en-GB" smtClean="0"/>
              <a:pPr/>
              <a:t>17/06/2021</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b="0" i="0">
                <a:latin typeface="Helvetica" pitchFamily="2" charset="0"/>
              </a:defRPr>
            </a:lvl1pPr>
          </a:lstStyle>
          <a:p>
            <a:fld id="{724CA2DB-581E-4848-9114-B50C4CE20214}" type="slidenum">
              <a:rPr lang="en-US" smtClean="0"/>
              <a:pPr/>
              <a:t>‹#›</a:t>
            </a:fld>
            <a:endParaRPr lang="en-US" dirty="0"/>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1</a:t>
            </a:fld>
            <a:endParaRPr lang="en-US" dirty="0"/>
          </a:p>
        </p:txBody>
      </p:sp>
    </p:spTree>
    <p:extLst>
      <p:ext uri="{BB962C8B-B14F-4D97-AF65-F5344CB8AC3E}">
        <p14:creationId xmlns:p14="http://schemas.microsoft.com/office/powerpoint/2010/main" val="187401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t>2</a:t>
            </a:fld>
            <a:endParaRPr lang="en-US" dirty="0"/>
          </a:p>
        </p:txBody>
      </p:sp>
    </p:spTree>
    <p:extLst>
      <p:ext uri="{BB962C8B-B14F-4D97-AF65-F5344CB8AC3E}">
        <p14:creationId xmlns:p14="http://schemas.microsoft.com/office/powerpoint/2010/main" val="412409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4</a:t>
            </a:fld>
            <a:endParaRPr lang="en-US" dirty="0"/>
          </a:p>
        </p:txBody>
      </p:sp>
    </p:spTree>
    <p:extLst>
      <p:ext uri="{BB962C8B-B14F-4D97-AF65-F5344CB8AC3E}">
        <p14:creationId xmlns:p14="http://schemas.microsoft.com/office/powerpoint/2010/main" val="136762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27</a:t>
            </a:fld>
            <a:endParaRPr lang="en-US" dirty="0"/>
          </a:p>
        </p:txBody>
      </p:sp>
    </p:spTree>
    <p:extLst>
      <p:ext uri="{BB962C8B-B14F-4D97-AF65-F5344CB8AC3E}">
        <p14:creationId xmlns:p14="http://schemas.microsoft.com/office/powerpoint/2010/main" val="2416788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anchor="t">
            <a:normAutofit/>
          </a:bodyPr>
          <a:lstStyle>
            <a:lvl1pPr algn="l">
              <a:lnSpc>
                <a:spcPts val="4000"/>
              </a:lnSpc>
              <a:defRPr sz="4400" b="0" i="0" baseline="0">
                <a:solidFill>
                  <a:schemeClr val="accent3"/>
                </a:solidFill>
                <a:latin typeface="Helvetica Light" panose="020B0403020202020204" pitchFamily="34" charset="0"/>
              </a:defRPr>
            </a:lvl1pPr>
          </a:lstStyle>
          <a:p>
            <a:r>
              <a:rPr lang="en-US" dirty="0"/>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a:r>
              <a:rPr lang="en-US" dirty="0"/>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a:r>
              <a:rPr lang="en-US" dirty="0"/>
              <a:t>%</a:t>
            </a:r>
            <a:endParaRPr lang="en-GB" dirty="0"/>
          </a:p>
        </p:txBody>
      </p:sp>
      <p:sp>
        <p:nvSpPr>
          <p:cNvPr id="8" name="Text Placeholder 7"/>
          <p:cNvSpPr>
            <a:spLocks noGrp="1"/>
          </p:cNvSpPr>
          <p:nvPr>
            <p:ph type="body" sz="quarter" idx="15"/>
          </p:nvPr>
        </p:nvSpPr>
        <p:spPr>
          <a:xfrm>
            <a:off x="5116098" y="2326263"/>
            <a:ext cx="3634006" cy="2653700"/>
          </a:xfrm>
        </p:spPr>
        <p:txBody>
          <a:bodyPr/>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73929"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p:cNvSpPr>
            <a:spLocks noGrp="1"/>
          </p:cNvSpPr>
          <p:nvPr>
            <p:ph type="body" sz="quarter" idx="27"/>
          </p:nvPr>
        </p:nvSpPr>
        <p:spPr>
          <a:xfrm>
            <a:off x="619200" y="3679749"/>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28"/>
          </p:nvPr>
        </p:nvSpPr>
        <p:spPr>
          <a:xfrm>
            <a:off x="6073929" y="3679202"/>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b="0" i="0" dirty="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hyperlink" Target="https://www.keepingchildrensafe.global/child-safeguarding-audit/" TargetMode="Externa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hyperlink" Target="https://www.chsalliance.org/verify/self-assessment/"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hyperlink" Target="https://safeguardingsupporthub.org/documents?f%5b0%5d=filter_by_stages_of_the_safeguarding_journey_this_:76&amp;f%5b1%5d=type_of_document_document_library:46" TargetMode="Externa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hyperlink" Target="https://safeguardingsupporthub.org/journey/culture-and-lead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6.png"/><Relationship Id="rId7" Type="http://schemas.openxmlformats.org/officeDocument/2006/relationships/image" Target="../media/image50.png"/><Relationship Id="rId2" Type="http://schemas.openxmlformats.org/officeDocument/2006/relationships/hyperlink" Target="https://static1.squarespace.com/static/57ffc65ed482e9b6838607bc/t/5c1a6df3cd836607357e9ebb/1545235956565/Inter-agency+Misconduct+Disclosure+Scheme+FINAL.+Dec+2018.pdf" TargetMode="Externa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53.svg"/><Relationship Id="rId4" Type="http://schemas.openxmlformats.org/officeDocument/2006/relationships/image" Target="../media/image37.sv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2.svg"/></Relationships>
</file>

<file path=ppt/slides/_rels/slide28.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40.png"/><Relationship Id="rId7" Type="http://schemas.openxmlformats.org/officeDocument/2006/relationships/image" Target="../media/image82.png"/><Relationship Id="rId2" Type="http://schemas.openxmlformats.org/officeDocument/2006/relationships/hyperlink" Target="https://safeguardingsupporthub.org/journey/investigations" TargetMode="External"/><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85.svg"/><Relationship Id="rId4" Type="http://schemas.openxmlformats.org/officeDocument/2006/relationships/image" Target="../media/image41.svg"/><Relationship Id="rId9" Type="http://schemas.openxmlformats.org/officeDocument/2006/relationships/image" Target="../media/image8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veronica@rshub.org.uk" TargetMode="External"/><Relationship Id="rId2" Type="http://schemas.openxmlformats.org/officeDocument/2006/relationships/hyperlink" Target="https://safeguardingsupporthub.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interagencystandingcommittee.org/system/files/3_minimum_operating_standards_mos-psea.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3EEA92-6B68-482C-9AD1-9CB13CFC8CAA}"/>
              </a:ext>
            </a:extLst>
          </p:cNvPr>
          <p:cNvSpPr txBox="1">
            <a:spLocks/>
          </p:cNvSpPr>
          <p:nvPr/>
        </p:nvSpPr>
        <p:spPr>
          <a:xfrm>
            <a:off x="995502" y="920765"/>
            <a:ext cx="8148498" cy="2047621"/>
          </a:xfrm>
          <a:prstGeom prst="rect">
            <a:avLst/>
          </a:prstGeom>
        </p:spPr>
        <p:txBody>
          <a:bodyPr vert="horz" lIns="0" tIns="0" rIns="0" bIns="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fr-FR"/>
              <a:t>Le parcours de sauvegarde :</a:t>
            </a:r>
          </a:p>
          <a:p>
            <a:endParaRPr lang="fr-FR"/>
          </a:p>
        </p:txBody>
      </p:sp>
      <p:sp>
        <p:nvSpPr>
          <p:cNvPr id="14" name="Title 1">
            <a:extLst>
              <a:ext uri="{FF2B5EF4-FFF2-40B4-BE49-F238E27FC236}">
                <a16:creationId xmlns:a16="http://schemas.microsoft.com/office/drawing/2014/main" id="{029A9490-10E6-4862-9E41-FFE642C334D8}"/>
              </a:ext>
            </a:extLst>
          </p:cNvPr>
          <p:cNvSpPr txBox="1">
            <a:spLocks/>
          </p:cNvSpPr>
          <p:nvPr/>
        </p:nvSpPr>
        <p:spPr>
          <a:xfrm>
            <a:off x="373843" y="5055368"/>
            <a:ext cx="7664794" cy="857531"/>
          </a:xfrm>
          <a:prstGeom prst="rect">
            <a:avLst/>
          </a:prstGeom>
        </p:spPr>
        <p:txBody>
          <a:bodyPr vert="horz" lIns="0" tIns="0" rIns="0" bIns="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a:r>
              <a:rPr lang="fr-FR" sz="4000"/>
              <a:t>Une introduction à la sauvegarde</a:t>
            </a:r>
          </a:p>
          <a:p>
            <a:endParaRPr lang="fr-FR"/>
          </a:p>
        </p:txBody>
      </p:sp>
      <p:pic>
        <p:nvPicPr>
          <p:cNvPr id="3" name="Picture 2" descr="A person standing in front of a crowd  Description automatically generated">
            <a:extLst>
              <a:ext uri="{FF2B5EF4-FFF2-40B4-BE49-F238E27FC236}">
                <a16:creationId xmlns:a16="http://schemas.microsoft.com/office/drawing/2014/main" id="{E10552AA-8B9D-45F1-811E-BEDDCF50DB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0" y="1610666"/>
            <a:ext cx="4572000" cy="3048000"/>
          </a:xfrm>
          <a:prstGeom prst="rect">
            <a:avLst/>
          </a:prstGeom>
        </p:spPr>
      </p:pic>
      <p:sp>
        <p:nvSpPr>
          <p:cNvPr id="4" name="TextBox 3">
            <a:extLst>
              <a:ext uri="{FF2B5EF4-FFF2-40B4-BE49-F238E27FC236}">
                <a16:creationId xmlns:a16="http://schemas.microsoft.com/office/drawing/2014/main" id="{E63FD40A-4F75-44DE-AF87-C5E322955BBC}"/>
              </a:ext>
            </a:extLst>
          </p:cNvPr>
          <p:cNvSpPr txBox="1"/>
          <p:nvPr/>
        </p:nvSpPr>
        <p:spPr>
          <a:xfrm>
            <a:off x="1920240" y="4658666"/>
            <a:ext cx="4572000" cy="276999"/>
          </a:xfrm>
          <a:prstGeom prst="rect">
            <a:avLst/>
          </a:prstGeom>
          <a:noFill/>
        </p:spPr>
        <p:txBody>
          <a:bodyPr wrap="square">
            <a:spAutoFit/>
          </a:bodyPr>
          <a:lstStyle/>
          <a:p>
            <a:r>
              <a:rPr lang="fr-FR" sz="1200"/>
              <a:t>Photo par Grace Medina</a:t>
            </a:r>
          </a:p>
        </p:txBody>
      </p:sp>
    </p:spTree>
    <p:extLst>
      <p:ext uri="{BB962C8B-B14F-4D97-AF65-F5344CB8AC3E}">
        <p14:creationId xmlns:p14="http://schemas.microsoft.com/office/powerpoint/2010/main" val="303458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901148" y="549275"/>
            <a:ext cx="7341704" cy="741518"/>
          </a:xfrm>
        </p:spPr>
        <p:txBody>
          <a:bodyPr>
            <a:normAutofit/>
          </a:bodyPr>
          <a:lstStyle/>
          <a:p>
            <a:pPr algn="ctr"/>
            <a:r>
              <a:rPr lang="en-GB"/>
              <a:t>Deuxième partie du parcours...</a:t>
            </a:r>
          </a:p>
        </p:txBody>
      </p:sp>
      <p:pic>
        <p:nvPicPr>
          <p:cNvPr id="5" name="Picture 4" descr="Diagram  Description automatically generated">
            <a:extLst>
              <a:ext uri="{FF2B5EF4-FFF2-40B4-BE49-F238E27FC236}">
                <a16:creationId xmlns:a16="http://schemas.microsoft.com/office/drawing/2014/main" id="{7F5058EF-0918-4864-A603-190F652158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53678"/>
          </a:xfrm>
          <a:prstGeom prst="rect">
            <a:avLst/>
          </a:prstGeom>
        </p:spPr>
      </p:pic>
      <p:pic>
        <p:nvPicPr>
          <p:cNvPr id="4" name="Picture 3" descr="Diagram&#10;&#10;Description automatically generated">
            <a:extLst>
              <a:ext uri="{FF2B5EF4-FFF2-40B4-BE49-F238E27FC236}">
                <a16:creationId xmlns:a16="http://schemas.microsoft.com/office/drawing/2014/main" id="{75BD56A0-3C01-4F55-83B0-901E6CF1FD98}"/>
              </a:ext>
            </a:extLst>
          </p:cNvPr>
          <p:cNvPicPr>
            <a:picLocks noChangeAspect="1"/>
          </p:cNvPicPr>
          <p:nvPr/>
        </p:nvPicPr>
        <p:blipFill>
          <a:blip r:embed="rId3"/>
          <a:stretch>
            <a:fillRect/>
          </a:stretch>
        </p:blipFill>
        <p:spPr>
          <a:xfrm>
            <a:off x="0" y="1447800"/>
            <a:ext cx="9144000" cy="4024191"/>
          </a:xfrm>
          <a:prstGeom prst="rect">
            <a:avLst/>
          </a:prstGeom>
        </p:spPr>
      </p:pic>
    </p:spTree>
    <p:extLst>
      <p:ext uri="{BB962C8B-B14F-4D97-AF65-F5344CB8AC3E}">
        <p14:creationId xmlns:p14="http://schemas.microsoft.com/office/powerpoint/2010/main" val="39237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2. Comment évaluer la sauvegarde ?</a:t>
            </a:r>
          </a:p>
        </p:txBody>
      </p:sp>
      <p:sp>
        <p:nvSpPr>
          <p:cNvPr id="5" name="Text Placeholder 4"/>
          <p:cNvSpPr>
            <a:spLocks noGrp="1"/>
          </p:cNvSpPr>
          <p:nvPr>
            <p:ph idx="1"/>
          </p:nvPr>
        </p:nvSpPr>
        <p:spPr>
          <a:xfrm>
            <a:off x="1815548" y="1592126"/>
            <a:ext cx="6717267" cy="2182161"/>
          </a:xfrm>
        </p:spPr>
        <p:txBody>
          <a:bodyPr>
            <a:normAutofit fontScale="92500" lnSpcReduction="10000"/>
          </a:bodyPr>
          <a:lstStyle/>
          <a:p>
            <a:pPr algn="just"/>
            <a:r>
              <a:rPr lang="fr-FR" sz="2000" dirty="0">
                <a:solidFill>
                  <a:srgbClr val="283A51"/>
                </a:solidFill>
              </a:rPr>
              <a:t>Les outils d'auto-évaluation aident les organisations à identifier les normes internationales de sauvegarde auxquelles elles adhèrent et celles qui ne sont pas mises en place. </a:t>
            </a:r>
          </a:p>
          <a:p>
            <a:pPr algn="just"/>
            <a:endParaRPr lang="fr-FR" sz="2000" dirty="0">
              <a:solidFill>
                <a:srgbClr val="283A51"/>
              </a:solidFill>
            </a:endParaRPr>
          </a:p>
          <a:p>
            <a:pPr algn="just"/>
            <a:r>
              <a:rPr lang="fr-FR" sz="2000" dirty="0">
                <a:solidFill>
                  <a:srgbClr val="283A51"/>
                </a:solidFill>
              </a:rPr>
              <a:t>Il est utile de mener régulièrement des auto-évaluations pour suivre et mesurer les progrès en matière de sauvegarde et mettre à jour les dispositifs.</a:t>
            </a:r>
          </a:p>
          <a:p>
            <a:endParaRPr lang="en-GB" sz="2000" dirty="0">
              <a:solidFill>
                <a:srgbClr val="283A51"/>
              </a:solidFill>
            </a:endParaRPr>
          </a:p>
          <a:p>
            <a:endParaRPr lang="en-GB"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5" y="6231228"/>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11</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pic>
        <p:nvPicPr>
          <p:cNvPr id="4" name="Graphic 3" descr="Questions">
            <a:extLst>
              <a:ext uri="{FF2B5EF4-FFF2-40B4-BE49-F238E27FC236}">
                <a16:creationId xmlns:a16="http://schemas.microsoft.com/office/drawing/2014/main" id="{6131DB82-9181-4BE0-B9FD-61B50324A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62826"/>
            <a:ext cx="914400" cy="914400"/>
          </a:xfrm>
          <a:prstGeom prst="rect">
            <a:avLst/>
          </a:prstGeom>
        </p:spPr>
      </p:pic>
      <p:pic>
        <p:nvPicPr>
          <p:cNvPr id="9" name="Graphic 8" descr="Monthly calendar">
            <a:extLst>
              <a:ext uri="{FF2B5EF4-FFF2-40B4-BE49-F238E27FC236}">
                <a16:creationId xmlns:a16="http://schemas.microsoft.com/office/drawing/2014/main" id="{063C9D64-C89A-4986-B1BF-27672A1E4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5" y="2830587"/>
            <a:ext cx="914400" cy="914400"/>
          </a:xfrm>
          <a:prstGeom prst="rect">
            <a:avLst/>
          </a:prstGeom>
        </p:spPr>
      </p:pic>
      <p:sp>
        <p:nvSpPr>
          <p:cNvPr id="10" name="TextBox 9">
            <a:extLst>
              <a:ext uri="{FF2B5EF4-FFF2-40B4-BE49-F238E27FC236}">
                <a16:creationId xmlns:a16="http://schemas.microsoft.com/office/drawing/2014/main" id="{2EE69DB9-BAFB-4BDC-A365-45188D0D2B38}"/>
              </a:ext>
            </a:extLst>
          </p:cNvPr>
          <p:cNvSpPr txBox="1"/>
          <p:nvPr/>
        </p:nvSpPr>
        <p:spPr>
          <a:xfrm>
            <a:off x="466762" y="4524965"/>
            <a:ext cx="8210476" cy="984885"/>
          </a:xfrm>
          <a:prstGeom prst="rect">
            <a:avLst/>
          </a:prstGeom>
          <a:noFill/>
        </p:spPr>
        <p:txBody>
          <a:bodyPr wrap="square">
            <a:spAutoFit/>
          </a:bodyPr>
          <a:lstStyle/>
          <a:p>
            <a:pPr algn="just"/>
            <a:r>
              <a:rPr lang="fr-FR" sz="2000" dirty="0">
                <a:solidFill>
                  <a:srgbClr val="283A51"/>
                </a:solidFill>
                <a:latin typeface="Helvetica Light" panose="020B0403020202020204"/>
              </a:rPr>
              <a:t>Les exemples d'outils incluent </a:t>
            </a:r>
            <a:r>
              <a:rPr lang="fr-FR" sz="2000" dirty="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les outils de Core Humanitarian Standard Alliance</a:t>
            </a:r>
            <a:r>
              <a:rPr lang="fr-FR" sz="2000" dirty="0">
                <a:solidFill>
                  <a:srgbClr val="283A51"/>
                </a:solidFill>
                <a:latin typeface="Helvetica Light" panose="020B0403020202020204"/>
              </a:rPr>
              <a:t> et l' </a:t>
            </a:r>
            <a:r>
              <a:rPr lang="fr-FR" sz="2000" dirty="0">
                <a:solidFill>
                  <a:srgbClr val="283A51"/>
                </a:solidFill>
                <a:latin typeface="Helvetica Light" panose="020B0403020202020204"/>
                <a:hlinkClick r:id="rId7">
                  <a:extLst>
                    <a:ext uri="{A12FA001-AC4F-418D-AE19-62706E023703}">
                      <ahyp:hlinkClr xmlns:ahyp="http://schemas.microsoft.com/office/drawing/2018/hyperlinkcolor" val="tx"/>
                    </a:ext>
                  </a:extLst>
                </a:hlinkClick>
              </a:rPr>
              <a:t>outil d'auto-audit de Keeping Children Safe</a:t>
            </a:r>
            <a:r>
              <a:rPr lang="fr-FR" sz="2000" dirty="0">
                <a:solidFill>
                  <a:srgbClr val="283A51"/>
                </a:solidFill>
                <a:latin typeface="Helvetica Light" panose="020B0403020202020204"/>
              </a:rPr>
              <a:t>.</a:t>
            </a:r>
          </a:p>
          <a:p>
            <a:endParaRPr lang="en-GB" dirty="0"/>
          </a:p>
        </p:txBody>
      </p:sp>
    </p:spTree>
    <p:extLst>
      <p:ext uri="{BB962C8B-B14F-4D97-AF65-F5344CB8AC3E}">
        <p14:creationId xmlns:p14="http://schemas.microsoft.com/office/powerpoint/2010/main" val="19828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2. </a:t>
            </a:r>
            <a:r>
              <a:rPr lang="fr-FR" dirty="0"/>
              <a:t>Comment planifier la sauvegarde ?</a:t>
            </a:r>
          </a:p>
        </p:txBody>
      </p:sp>
      <p:sp>
        <p:nvSpPr>
          <p:cNvPr id="5" name="Text Placeholder 4"/>
          <p:cNvSpPr>
            <a:spLocks noGrp="1"/>
          </p:cNvSpPr>
          <p:nvPr>
            <p:ph idx="1"/>
          </p:nvPr>
        </p:nvSpPr>
        <p:spPr>
          <a:xfrm>
            <a:off x="1822611" y="1554061"/>
            <a:ext cx="6757024" cy="4181197"/>
          </a:xfrm>
        </p:spPr>
        <p:txBody>
          <a:bodyPr>
            <a:normAutofit/>
          </a:bodyPr>
          <a:lstStyle/>
          <a:p>
            <a:pPr algn="just"/>
            <a:r>
              <a:rPr lang="fr-FR" sz="2000" dirty="0">
                <a:solidFill>
                  <a:srgbClr val="283A51"/>
                </a:solidFill>
              </a:rPr>
              <a:t>Les organisations bénéficient d'un plan de sauvegarde </a:t>
            </a:r>
            <a:r>
              <a:rPr lang="fr-FR" sz="2000" b="1" dirty="0">
                <a:solidFill>
                  <a:srgbClr val="283A51"/>
                </a:solidFill>
              </a:rPr>
              <a:t>à l'échelle de l'organisation</a:t>
            </a:r>
            <a:r>
              <a:rPr lang="fr-FR" sz="2000" dirty="0">
                <a:solidFill>
                  <a:srgbClr val="283A51"/>
                </a:solidFill>
              </a:rPr>
              <a:t> pour améliorer et maintenir les mesures de sauvegarde.</a:t>
            </a:r>
          </a:p>
          <a:p>
            <a:pPr algn="just"/>
            <a:endParaRPr lang="fr-FR" sz="2000" dirty="0">
              <a:solidFill>
                <a:srgbClr val="283A51"/>
              </a:solidFill>
            </a:endParaRPr>
          </a:p>
          <a:p>
            <a:pPr algn="just"/>
            <a:r>
              <a:rPr lang="fr-FR" sz="2000" dirty="0">
                <a:solidFill>
                  <a:srgbClr val="283A51"/>
                </a:solidFill>
              </a:rPr>
              <a:t>Certaines organisations prévoient de se conformer aux normes internationales, d'autres planifient leurs mesures en fonction de risques spécifiques identifiés dans différents départements, équipes ou sites.</a:t>
            </a:r>
          </a:p>
          <a:p>
            <a:pPr algn="just"/>
            <a:endParaRPr lang="fr-FR" sz="2000" dirty="0">
              <a:solidFill>
                <a:srgbClr val="283A51"/>
              </a:solidFill>
            </a:endParaRPr>
          </a:p>
          <a:p>
            <a:pPr algn="just"/>
            <a:r>
              <a:rPr lang="fr-FR" sz="2000" dirty="0">
                <a:solidFill>
                  <a:srgbClr val="283A51"/>
                </a:solidFill>
              </a:rPr>
              <a:t>Il est important de budgétiser spécifiquement les plans de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9200" y="623650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12</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pic>
        <p:nvPicPr>
          <p:cNvPr id="4" name="Graphic 3" descr="Puzzle pieces">
            <a:extLst>
              <a:ext uri="{FF2B5EF4-FFF2-40B4-BE49-F238E27FC236}">
                <a16:creationId xmlns:a16="http://schemas.microsoft.com/office/drawing/2014/main" id="{0E59D970-7237-4C5E-8D1C-B206E401E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22" y="2799664"/>
            <a:ext cx="1050574" cy="1050574"/>
          </a:xfrm>
          <a:prstGeom prst="rect">
            <a:avLst/>
          </a:prstGeom>
        </p:spPr>
      </p:pic>
      <p:pic>
        <p:nvPicPr>
          <p:cNvPr id="10" name="Graphic 9" descr="Orange">
            <a:extLst>
              <a:ext uri="{FF2B5EF4-FFF2-40B4-BE49-F238E27FC236}">
                <a16:creationId xmlns:a16="http://schemas.microsoft.com/office/drawing/2014/main" id="{92D5F1C7-BBC2-4894-B688-CB1EF43F4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1554061"/>
            <a:ext cx="914400" cy="914400"/>
          </a:xfrm>
          <a:prstGeom prst="rect">
            <a:avLst/>
          </a:prstGeom>
        </p:spPr>
      </p:pic>
      <p:pic>
        <p:nvPicPr>
          <p:cNvPr id="12" name="Graphic 11" descr="Coins">
            <a:extLst>
              <a:ext uri="{FF2B5EF4-FFF2-40B4-BE49-F238E27FC236}">
                <a16:creationId xmlns:a16="http://schemas.microsoft.com/office/drawing/2014/main" id="{A9C4572F-8E4D-41DC-87D0-6A700048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00" y="4097926"/>
            <a:ext cx="914400" cy="914400"/>
          </a:xfrm>
          <a:prstGeom prst="rect">
            <a:avLst/>
          </a:prstGeom>
        </p:spPr>
      </p:pic>
    </p:spTree>
    <p:extLst>
      <p:ext uri="{BB962C8B-B14F-4D97-AF65-F5344CB8AC3E}">
        <p14:creationId xmlns:p14="http://schemas.microsoft.com/office/powerpoint/2010/main" val="28851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risques organisationnels de sauvegarde</a:t>
            </a:r>
          </a:p>
        </p:txBody>
      </p:sp>
      <p:sp>
        <p:nvSpPr>
          <p:cNvPr id="5" name="Text Placeholder 4"/>
          <p:cNvSpPr>
            <a:spLocks noGrp="1"/>
          </p:cNvSpPr>
          <p:nvPr>
            <p:ph idx="1"/>
          </p:nvPr>
        </p:nvSpPr>
        <p:spPr>
          <a:xfrm>
            <a:off x="623805" y="1279867"/>
            <a:ext cx="7921625" cy="1053818"/>
          </a:xfrm>
        </p:spPr>
        <p:txBody>
          <a:bodyPr>
            <a:normAutofit lnSpcReduction="10000"/>
          </a:bodyPr>
          <a:lstStyle/>
          <a:p>
            <a:pPr algn="just"/>
            <a:r>
              <a:rPr lang="fr-FR" sz="1800" dirty="0">
                <a:solidFill>
                  <a:srgbClr val="283A51"/>
                </a:solidFill>
              </a:rPr>
              <a:t>Les risques organisationnels liés à la sauvegarde et à l'exploitation et aux atteintes sexuelles et au harcèlement sexuel (EAHS) dépendent de la façon dont une organisation est structurée, de la nature de ses programmes et de son mode de fonctionnement.</a:t>
            </a:r>
          </a:p>
          <a:p>
            <a:endParaRPr lang="en-GB" sz="2000"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13</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person posing for the camera  Description automatically generated">
            <a:extLst>
              <a:ext uri="{FF2B5EF4-FFF2-40B4-BE49-F238E27FC236}">
                <a16:creationId xmlns:a16="http://schemas.microsoft.com/office/drawing/2014/main" id="{47A47A12-0E4F-4A84-A599-3E624EA0D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805" y="2676698"/>
            <a:ext cx="4353791" cy="2902527"/>
          </a:xfrm>
          <a:prstGeom prst="rect">
            <a:avLst/>
          </a:prstGeom>
        </p:spPr>
      </p:pic>
      <p:sp>
        <p:nvSpPr>
          <p:cNvPr id="8" name="TextBox 7">
            <a:extLst>
              <a:ext uri="{FF2B5EF4-FFF2-40B4-BE49-F238E27FC236}">
                <a16:creationId xmlns:a16="http://schemas.microsoft.com/office/drawing/2014/main" id="{9838D4AD-A4DE-4E57-8649-5C169E5D5B7D}"/>
              </a:ext>
            </a:extLst>
          </p:cNvPr>
          <p:cNvSpPr txBox="1"/>
          <p:nvPr/>
        </p:nvSpPr>
        <p:spPr>
          <a:xfrm>
            <a:off x="5113846" y="2333685"/>
            <a:ext cx="3576159" cy="3570208"/>
          </a:xfrm>
          <a:prstGeom prst="rect">
            <a:avLst/>
          </a:prstGeom>
          <a:noFill/>
        </p:spPr>
        <p:txBody>
          <a:bodyPr wrap="square">
            <a:spAutoFit/>
          </a:bodyPr>
          <a:lstStyle/>
          <a:p>
            <a:pPr algn="just"/>
            <a:r>
              <a:rPr lang="fr-FR" sz="1600" dirty="0">
                <a:solidFill>
                  <a:srgbClr val="283A51"/>
                </a:solidFill>
                <a:latin typeface="Helvetica Light" panose="020B0403020202020204"/>
              </a:rPr>
              <a:t>Par exemple, les risques organisationnels peuvent être liés au fait de : </a:t>
            </a:r>
          </a:p>
          <a:p>
            <a:pPr marL="342900" indent="-342900" algn="just">
              <a:buFont typeface="Arial" panose="020B0604020202020204" pitchFamily="34" charset="0"/>
              <a:buChar char="•"/>
            </a:pPr>
            <a:r>
              <a:rPr lang="fr-FR" sz="1600" dirty="0">
                <a:solidFill>
                  <a:srgbClr val="283A51"/>
                </a:solidFill>
                <a:latin typeface="Helvetica Light" panose="020B0403020202020204"/>
              </a:rPr>
              <a:t>Travailler dans une communauté où le personnel vit, ou dans laquelle le personnel a des relations avec d'autres membres de la communauté en dehors de leur travail.</a:t>
            </a:r>
          </a:p>
          <a:p>
            <a:pPr marL="342900" indent="-342900" algn="just">
              <a:buFont typeface="Arial" panose="020B0604020202020204" pitchFamily="34" charset="0"/>
              <a:buChar char="•"/>
            </a:pPr>
            <a:r>
              <a:rPr lang="fr-FR" sz="1600" dirty="0">
                <a:solidFill>
                  <a:srgbClr val="283A51"/>
                </a:solidFill>
                <a:latin typeface="Helvetica Light" panose="020B0403020202020204"/>
              </a:rPr>
              <a:t>Besoin de recruter et de former rapidement un grand nombre d'employés et de bénévoles dans les situations d'urgence.</a:t>
            </a:r>
          </a:p>
          <a:p>
            <a:endParaRPr lang="en-GB" dirty="0"/>
          </a:p>
        </p:txBody>
      </p:sp>
      <p:sp>
        <p:nvSpPr>
          <p:cNvPr id="9" name="TextBox 8">
            <a:extLst>
              <a:ext uri="{FF2B5EF4-FFF2-40B4-BE49-F238E27FC236}">
                <a16:creationId xmlns:a16="http://schemas.microsoft.com/office/drawing/2014/main" id="{502C2FE0-9CA8-41E9-BC77-08893D8DA890}"/>
              </a:ext>
            </a:extLst>
          </p:cNvPr>
          <p:cNvSpPr txBox="1"/>
          <p:nvPr/>
        </p:nvSpPr>
        <p:spPr>
          <a:xfrm>
            <a:off x="623805" y="5579225"/>
            <a:ext cx="3299802"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36379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risques organisationnels de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9392" y="6276518"/>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14</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7A6D2D33-9617-48F4-9E46-111982141102}"/>
              </a:ext>
            </a:extLst>
          </p:cNvPr>
          <p:cNvSpPr txBox="1"/>
          <p:nvPr/>
        </p:nvSpPr>
        <p:spPr>
          <a:xfrm>
            <a:off x="1525588" y="1338232"/>
            <a:ext cx="6974296" cy="4401205"/>
          </a:xfrm>
          <a:prstGeom prst="rect">
            <a:avLst/>
          </a:prstGeom>
          <a:noFill/>
        </p:spPr>
        <p:txBody>
          <a:bodyPr wrap="square">
            <a:spAutoFit/>
          </a:bodyPr>
          <a:lstStyle/>
          <a:p>
            <a:pPr algn="just"/>
            <a:r>
              <a:rPr lang="fr-FR" sz="2000" dirty="0">
                <a:solidFill>
                  <a:srgbClr val="283A51"/>
                </a:solidFill>
                <a:latin typeface="Helvetica Light" panose="020B0403020202020204"/>
              </a:rPr>
              <a:t>Les organisations doivent identifier et gérer les risques d’exploitation, d’atteintes et de harcèlement sexuels (EAHS) dans toutes les parties de l'organisation.</a:t>
            </a:r>
          </a:p>
          <a:p>
            <a:pPr algn="just"/>
            <a:endParaRPr lang="fr-FR" sz="2000" dirty="0">
              <a:solidFill>
                <a:srgbClr val="283A51"/>
              </a:solidFill>
              <a:latin typeface="Helvetica Light" panose="020B0403020202020204"/>
            </a:endParaRPr>
          </a:p>
          <a:p>
            <a:pPr algn="just"/>
            <a:endParaRPr lang="fr-FR" sz="2000" dirty="0">
              <a:solidFill>
                <a:srgbClr val="283A51"/>
              </a:solidFill>
              <a:latin typeface="Helvetica Light" panose="020B0403020202020204"/>
            </a:endParaRPr>
          </a:p>
          <a:p>
            <a:pPr algn="just"/>
            <a:r>
              <a:rPr lang="fr-FR" sz="2000" dirty="0">
                <a:solidFill>
                  <a:srgbClr val="283A51"/>
                </a:solidFill>
                <a:latin typeface="Helvetica Light" panose="020B0403020202020204"/>
              </a:rPr>
              <a:t>Les organisations peuvent avoir recours aux </a:t>
            </a:r>
            <a:r>
              <a:rPr lang="fr-FR" sz="2000" dirty="0">
                <a:solidFill>
                  <a:srgbClr val="283A51"/>
                </a:solidFill>
                <a:latin typeface="Helvetica Light" panose="020B0403020202020204"/>
                <a:hlinkClick r:id="rId2">
                  <a:extLst>
                    <a:ext uri="{A12FA001-AC4F-418D-AE19-62706E023703}">
                      <ahyp:hlinkClr xmlns:ahyp="http://schemas.microsoft.com/office/drawing/2018/hyperlinkcolor" val="tx"/>
                    </a:ext>
                  </a:extLst>
                </a:hlinkClick>
              </a:rPr>
              <a:t>outils et approches existants</a:t>
            </a:r>
            <a:r>
              <a:rPr lang="fr-FR" sz="2000" dirty="0">
                <a:solidFill>
                  <a:srgbClr val="283A51"/>
                </a:solidFill>
                <a:latin typeface="Helvetica Light" panose="020B0403020202020204"/>
              </a:rPr>
              <a:t> pour mener des évaluations des risques d’EAHS et les gérer. </a:t>
            </a:r>
          </a:p>
          <a:p>
            <a:pPr algn="just"/>
            <a:endParaRPr lang="fr-FR" sz="2000" dirty="0">
              <a:solidFill>
                <a:srgbClr val="283A51"/>
              </a:solidFill>
              <a:latin typeface="Helvetica Light" panose="020B0403020202020204"/>
            </a:endParaRPr>
          </a:p>
          <a:p>
            <a:pPr algn="just"/>
            <a:r>
              <a:rPr lang="fr-FR" sz="2000" dirty="0">
                <a:solidFill>
                  <a:srgbClr val="283A51"/>
                </a:solidFill>
                <a:latin typeface="Helvetica Light" panose="020B0403020202020204"/>
              </a:rPr>
              <a:t>Les organisations peuvent développer une liste des principaux risques d’EAHS et des mesures à prendre pour y faire face dans un registre des risques, qui </a:t>
            </a:r>
            <a:r>
              <a:rPr lang="fr-FR" sz="2000" b="0" i="0" dirty="0">
                <a:solidFill>
                  <a:srgbClr val="283A51"/>
                </a:solidFill>
                <a:effectLst/>
                <a:latin typeface="Helvetica Light" panose="020B0403020202020204"/>
              </a:rPr>
              <a:t>est régulièrement surveillé par le Conseil d’Administration, ou d'autres structures de gestion et de gouvernance.</a:t>
            </a:r>
            <a:r>
              <a:rPr lang="fr-FR" sz="2000" dirty="0">
                <a:solidFill>
                  <a:srgbClr val="283A51"/>
                </a:solidFill>
                <a:latin typeface="Helvetica Light" panose="020B0403020202020204"/>
              </a:rPr>
              <a:t> </a:t>
            </a:r>
          </a:p>
        </p:txBody>
      </p:sp>
      <p:pic>
        <p:nvPicPr>
          <p:cNvPr id="4" name="Graphic 3" descr="Orange">
            <a:extLst>
              <a:ext uri="{FF2B5EF4-FFF2-40B4-BE49-F238E27FC236}">
                <a16:creationId xmlns:a16="http://schemas.microsoft.com/office/drawing/2014/main" id="{04BB23CD-EADA-4EAF-B64E-DEA101E53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200" y="1524596"/>
            <a:ext cx="914400" cy="914400"/>
          </a:xfrm>
          <a:prstGeom prst="rect">
            <a:avLst/>
          </a:prstGeom>
        </p:spPr>
      </p:pic>
      <p:pic>
        <p:nvPicPr>
          <p:cNvPr id="9" name="Graphic 8" descr="Wrench">
            <a:extLst>
              <a:ext uri="{FF2B5EF4-FFF2-40B4-BE49-F238E27FC236}">
                <a16:creationId xmlns:a16="http://schemas.microsoft.com/office/drawing/2014/main" id="{CE02F889-528F-45C0-8ABD-635DF6443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392" y="3030004"/>
            <a:ext cx="797991" cy="797991"/>
          </a:xfrm>
          <a:prstGeom prst="rect">
            <a:avLst/>
          </a:prstGeom>
        </p:spPr>
      </p:pic>
      <p:pic>
        <p:nvPicPr>
          <p:cNvPr id="13" name="Graphic 12" descr="Clipboard">
            <a:extLst>
              <a:ext uri="{FF2B5EF4-FFF2-40B4-BE49-F238E27FC236}">
                <a16:creationId xmlns:a16="http://schemas.microsoft.com/office/drawing/2014/main" id="{B518F4A4-30C4-479F-8132-3B35820EC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188" y="4287106"/>
            <a:ext cx="914400" cy="914400"/>
          </a:xfrm>
          <a:prstGeom prst="rect">
            <a:avLst/>
          </a:prstGeom>
        </p:spPr>
      </p:pic>
    </p:spTree>
    <p:extLst>
      <p:ext uri="{BB962C8B-B14F-4D97-AF65-F5344CB8AC3E}">
        <p14:creationId xmlns:p14="http://schemas.microsoft.com/office/powerpoint/2010/main" val="130716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Troisième partie du parcours…</a:t>
            </a:r>
          </a:p>
        </p:txBody>
      </p:sp>
      <p:pic>
        <p:nvPicPr>
          <p:cNvPr id="5" name="Picture 4" descr="Diagram  Description automatically generated">
            <a:extLst>
              <a:ext uri="{FF2B5EF4-FFF2-40B4-BE49-F238E27FC236}">
                <a16:creationId xmlns:a16="http://schemas.microsoft.com/office/drawing/2014/main" id="{8CCFD238-4946-4D03-AA6C-A98EC2CD7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1124"/>
            <a:ext cx="9144000" cy="3740426"/>
          </a:xfrm>
          <a:prstGeom prst="rect">
            <a:avLst/>
          </a:prstGeom>
        </p:spPr>
      </p:pic>
      <p:pic>
        <p:nvPicPr>
          <p:cNvPr id="4" name="Picture 3" descr="Diagram&#10;&#10;Description automatically generated">
            <a:extLst>
              <a:ext uri="{FF2B5EF4-FFF2-40B4-BE49-F238E27FC236}">
                <a16:creationId xmlns:a16="http://schemas.microsoft.com/office/drawing/2014/main" id="{5D6BBEDD-2BE6-43AA-A722-D4A9650CD801}"/>
              </a:ext>
            </a:extLst>
          </p:cNvPr>
          <p:cNvPicPr>
            <a:picLocks noChangeAspect="1"/>
          </p:cNvPicPr>
          <p:nvPr/>
        </p:nvPicPr>
        <p:blipFill>
          <a:blip r:embed="rId3"/>
          <a:stretch>
            <a:fillRect/>
          </a:stretch>
        </p:blipFill>
        <p:spPr>
          <a:xfrm>
            <a:off x="0" y="1416382"/>
            <a:ext cx="9144000" cy="4025235"/>
          </a:xfrm>
          <a:prstGeom prst="rect">
            <a:avLst/>
          </a:prstGeom>
        </p:spPr>
      </p:pic>
    </p:spTree>
    <p:extLst>
      <p:ext uri="{BB962C8B-B14F-4D97-AF65-F5344CB8AC3E}">
        <p14:creationId xmlns:p14="http://schemas.microsoft.com/office/powerpoint/2010/main" val="3389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0" y="1440000"/>
            <a:ext cx="7921625" cy="587583"/>
          </a:xfrm>
        </p:spPr>
        <p:txBody>
          <a:bodyPr>
            <a:normAutofit/>
          </a:bodyPr>
          <a:lstStyle/>
          <a:p>
            <a:r>
              <a:rPr lang="en-GB">
                <a:solidFill>
                  <a:srgbClr val="283A51"/>
                </a:solidFill>
              </a:rPr>
              <a:t>Normes organisationnelles</a:t>
            </a: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4859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8" name="TextBox 7">
            <a:extLst>
              <a:ext uri="{FF2B5EF4-FFF2-40B4-BE49-F238E27FC236}">
                <a16:creationId xmlns:a16="http://schemas.microsoft.com/office/drawing/2014/main" id="{1C3AA2C5-8C67-471C-B38D-9A723CB412D7}"/>
              </a:ext>
            </a:extLst>
          </p:cNvPr>
          <p:cNvSpPr txBox="1"/>
          <p:nvPr/>
        </p:nvSpPr>
        <p:spPr>
          <a:xfrm>
            <a:off x="1272209" y="2027583"/>
            <a:ext cx="7260601" cy="4247317"/>
          </a:xfrm>
          <a:prstGeom prst="rect">
            <a:avLst/>
          </a:prstGeom>
          <a:noFill/>
        </p:spPr>
        <p:txBody>
          <a:bodyPr wrap="square">
            <a:spAutoFit/>
          </a:bodyPr>
          <a:lstStyle/>
          <a:p>
            <a:pPr lvl="2" algn="just"/>
            <a:r>
              <a:rPr lang="fr-FR" dirty="0">
                <a:solidFill>
                  <a:srgbClr val="283A51"/>
                </a:solidFill>
                <a:latin typeface="Helvetica Light" panose="020B0403020202020204"/>
              </a:rPr>
              <a:t>Dans le secteur de l'aide humanitaire et du développement</a:t>
            </a:r>
            <a:r>
              <a:rPr lang="fr-FR" dirty="0">
                <a:solidFill>
                  <a:srgbClr val="283A51"/>
                </a:solidFill>
              </a:rPr>
              <a:t>, </a:t>
            </a:r>
            <a:r>
              <a:rPr lang="fr-FR" dirty="0">
                <a:solidFill>
                  <a:srgbClr val="283A51"/>
                </a:solidFill>
                <a:latin typeface="Helvetica Light" panose="020B0403020202020204"/>
              </a:rPr>
              <a:t>les organisations élaborent souvent leurs propres normes organisationnelles de sauvegarde couvrant l’ensemble de leurs domaines d'activité (tels que les ressources humaines, les programmes, les partenariats, etc.). </a:t>
            </a:r>
          </a:p>
          <a:p>
            <a:pPr lvl="2"/>
            <a:endParaRPr lang="fr-FR" dirty="0">
              <a:solidFill>
                <a:srgbClr val="283A51"/>
              </a:solidFill>
              <a:latin typeface="Helvetica Light" panose="020B0403020202020204"/>
            </a:endParaRPr>
          </a:p>
          <a:p>
            <a:pPr lvl="2" algn="just"/>
            <a:r>
              <a:rPr lang="fr-FR" dirty="0">
                <a:solidFill>
                  <a:srgbClr val="283A51"/>
                </a:solidFill>
                <a:latin typeface="Helvetica Light" panose="020B0403020202020204"/>
              </a:rPr>
              <a:t>Les normes organisationnelles doivent se conformer aux normes internationales fixées par le secteur de l'aide humanitaire et du développement.</a:t>
            </a:r>
          </a:p>
          <a:p>
            <a:pPr lvl="2"/>
            <a:endParaRPr lang="fr-FR" dirty="0">
              <a:solidFill>
                <a:srgbClr val="283A51"/>
              </a:solidFill>
              <a:latin typeface="Helvetica Light" panose="020B0403020202020204"/>
            </a:endParaRPr>
          </a:p>
          <a:p>
            <a:pPr lvl="2" algn="just"/>
            <a:r>
              <a:rPr lang="fr-FR" dirty="0">
                <a:solidFill>
                  <a:srgbClr val="283A51"/>
                </a:solidFill>
                <a:latin typeface="Helvetica Light" panose="020B0403020202020204"/>
              </a:rPr>
              <a:t>Elles peuvent être utilisées pour la planification, la mise en œuvre, le suivi et la révision. Elles démontrent également aux donateurs que l'organisation est active en matière de sauvegarde</a:t>
            </a:r>
            <a:r>
              <a:rPr lang="fr-FR" sz="1600" dirty="0">
                <a:solidFill>
                  <a:srgbClr val="283A51"/>
                </a:solidFill>
              </a:rPr>
              <a:t>. </a:t>
            </a:r>
          </a:p>
          <a:p>
            <a:endParaRPr lang="en-GB" dirty="0"/>
          </a:p>
        </p:txBody>
      </p:sp>
      <p:pic>
        <p:nvPicPr>
          <p:cNvPr id="10" name="Graphic 9" descr="Radar Chart">
            <a:extLst>
              <a:ext uri="{FF2B5EF4-FFF2-40B4-BE49-F238E27FC236}">
                <a16:creationId xmlns:a16="http://schemas.microsoft.com/office/drawing/2014/main" id="{6EEFC77B-EF94-42A4-B3A2-7A9742E25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26" y="2060555"/>
            <a:ext cx="914400" cy="914400"/>
          </a:xfrm>
          <a:prstGeom prst="rect">
            <a:avLst/>
          </a:prstGeom>
        </p:spPr>
      </p:pic>
      <p:pic>
        <p:nvPicPr>
          <p:cNvPr id="12" name="Graphic 11" descr="Rating 3 Star">
            <a:extLst>
              <a:ext uri="{FF2B5EF4-FFF2-40B4-BE49-F238E27FC236}">
                <a16:creationId xmlns:a16="http://schemas.microsoft.com/office/drawing/2014/main" id="{E8EB2111-03CA-4DC7-A3C8-EEA3F3A22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026" y="3637552"/>
            <a:ext cx="914400" cy="914400"/>
          </a:xfrm>
          <a:prstGeom prst="rect">
            <a:avLst/>
          </a:prstGeom>
        </p:spPr>
      </p:pic>
      <p:pic>
        <p:nvPicPr>
          <p:cNvPr id="14" name="Graphic 13" descr="Arrow circle">
            <a:extLst>
              <a:ext uri="{FF2B5EF4-FFF2-40B4-BE49-F238E27FC236}">
                <a16:creationId xmlns:a16="http://schemas.microsoft.com/office/drawing/2014/main" id="{5F8DD226-28D9-4372-9D18-F4B8346A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026" y="4943071"/>
            <a:ext cx="914400" cy="914400"/>
          </a:xfrm>
          <a:prstGeom prst="rect">
            <a:avLst/>
          </a:prstGeom>
        </p:spPr>
      </p:pic>
    </p:spTree>
    <p:extLst>
      <p:ext uri="{BB962C8B-B14F-4D97-AF65-F5344CB8AC3E}">
        <p14:creationId xmlns:p14="http://schemas.microsoft.com/office/powerpoint/2010/main" val="411115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80013" y="1185492"/>
            <a:ext cx="7921625" cy="4796502"/>
          </a:xfrm>
        </p:spPr>
        <p:txBody>
          <a:bodyPr>
            <a:noAutofit/>
          </a:bodyPr>
          <a:lstStyle/>
          <a:p>
            <a:r>
              <a:rPr lang="fr-FR" sz="1800" dirty="0">
                <a:solidFill>
                  <a:srgbClr val="283A51"/>
                </a:solidFill>
              </a:rPr>
              <a:t>Culture organisationnelle et encadrement</a:t>
            </a:r>
          </a:p>
          <a:p>
            <a:pPr marL="0" lvl="2" indent="0" algn="just">
              <a:buNone/>
            </a:pPr>
            <a:r>
              <a:rPr lang="fr-FR" sz="1600" b="1" dirty="0">
                <a:solidFill>
                  <a:srgbClr val="283A51"/>
                </a:solidFill>
              </a:rPr>
              <a:t>Les politiques et procédures sont importantes mais elles ne suffisent pas </a:t>
            </a:r>
            <a:r>
              <a:rPr lang="fr-FR" sz="1600" dirty="0">
                <a:solidFill>
                  <a:srgbClr val="283A51"/>
                </a:solidFill>
              </a:rPr>
              <a:t>à créer des organisations sûres. La culture et l'encadrement d’une organisation sont des éléments essentiels à la mise en œuvre d’une sauvegarde efficace.</a:t>
            </a:r>
          </a:p>
          <a:p>
            <a:pPr lvl="2"/>
            <a:endParaRPr lang="fr-FR" sz="1600" dirty="0">
              <a:solidFill>
                <a:srgbClr val="283A51"/>
              </a:solidFill>
            </a:endParaRPr>
          </a:p>
          <a:p>
            <a:pPr marL="0" lvl="2" indent="0" algn="just">
              <a:buNone/>
            </a:pPr>
            <a:r>
              <a:rPr lang="fr-FR" sz="1600" b="1" dirty="0">
                <a:solidFill>
                  <a:srgbClr val="283A51"/>
                </a:solidFill>
              </a:rPr>
              <a:t>Les organisations doivent comprendre où se situe le pouvoir dans leur organisation </a:t>
            </a:r>
            <a:r>
              <a:rPr lang="fr-FR" sz="1600" dirty="0">
                <a:solidFill>
                  <a:srgbClr val="283A51"/>
                </a:solidFill>
              </a:rPr>
              <a:t>et la mesure dans laquelle il a un impact positif ou négatif sur la culture de l'organisation. </a:t>
            </a:r>
          </a:p>
          <a:p>
            <a:pPr lvl="2"/>
            <a:endParaRPr lang="fr-FR" sz="1600" dirty="0">
              <a:solidFill>
                <a:srgbClr val="283A51"/>
              </a:solidFill>
            </a:endParaRPr>
          </a:p>
          <a:p>
            <a:pPr marL="0" lvl="2" indent="0" algn="just">
              <a:buNone/>
            </a:pPr>
            <a:r>
              <a:rPr lang="fr-FR" sz="1600" b="1" dirty="0">
                <a:solidFill>
                  <a:srgbClr val="283A51"/>
                </a:solidFill>
              </a:rPr>
              <a:t>Les organisations peuvent modifier leur culture par l’introduction d’approches d'encadrement.</a:t>
            </a:r>
            <a:r>
              <a:rPr lang="fr-FR" sz="1600" dirty="0">
                <a:solidFill>
                  <a:srgbClr val="283A51"/>
                </a:solidFill>
              </a:rPr>
              <a:t> Ainsi il s’avère que lorsque les dirigeant.e.s font preuve de respect et de redevabilité dans leurs relations avec les autres, ils/elles contribuent à l’établissement d’organisations plus sûres et plus efficaces.</a:t>
            </a:r>
          </a:p>
          <a:p>
            <a:pPr lvl="2"/>
            <a:endParaRPr lang="fr-FR" sz="1600" dirty="0"/>
          </a:p>
          <a:p>
            <a:pPr marL="0" lvl="2" indent="0" algn="just">
              <a:buNone/>
            </a:pPr>
            <a:r>
              <a:rPr lang="fr-FR" sz="1600" dirty="0"/>
              <a:t>Les outils de </a:t>
            </a:r>
            <a:r>
              <a:rPr lang="fr-FR" sz="1600" dirty="0">
                <a:hlinkClick r:id="rId2"/>
              </a:rPr>
              <a:t>changement de culture organisationnelle </a:t>
            </a:r>
            <a:r>
              <a:rPr lang="fr-FR" sz="1600" dirty="0"/>
              <a:t>comprennent des rapports sur la culture organisationnelle, des conseils sur le changement organisationnel, des </a:t>
            </a:r>
            <a:r>
              <a:rPr lang="fr-FR" sz="1600" dirty="0">
                <a:solidFill>
                  <a:srgbClr val="283A51"/>
                </a:solidFill>
              </a:rPr>
              <a:t>compétences en encadrement et des chartes pour la sauvegarde</a:t>
            </a:r>
            <a:r>
              <a:rPr lang="fr-FR" sz="1600" dirty="0"/>
              <a: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20686"/>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spTree>
    <p:extLst>
      <p:ext uri="{BB962C8B-B14F-4D97-AF65-F5344CB8AC3E}">
        <p14:creationId xmlns:p14="http://schemas.microsoft.com/office/powerpoint/2010/main" val="17072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87" y="1408553"/>
            <a:ext cx="7921625" cy="365125"/>
          </a:xfrm>
        </p:spPr>
        <p:txBody>
          <a:bodyPr>
            <a:noAutofit/>
          </a:bodyPr>
          <a:lstStyle/>
          <a:p>
            <a:r>
              <a:rPr lang="en-GB" sz="2000">
                <a:solidFill>
                  <a:srgbClr val="283A51"/>
                </a:solidFill>
              </a:rPr>
              <a:t>Politiques de sauvegarde</a:t>
            </a: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18</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9" name="TextBox 8">
            <a:extLst>
              <a:ext uri="{FF2B5EF4-FFF2-40B4-BE49-F238E27FC236}">
                <a16:creationId xmlns:a16="http://schemas.microsoft.com/office/drawing/2014/main" id="{18D26DE9-488A-40A6-A990-ADB192F1AAF7}"/>
              </a:ext>
            </a:extLst>
          </p:cNvPr>
          <p:cNvSpPr txBox="1"/>
          <p:nvPr/>
        </p:nvSpPr>
        <p:spPr>
          <a:xfrm>
            <a:off x="4571999" y="2235431"/>
            <a:ext cx="4257676" cy="3139321"/>
          </a:xfrm>
          <a:prstGeom prst="rect">
            <a:avLst/>
          </a:prstGeom>
          <a:noFill/>
        </p:spPr>
        <p:txBody>
          <a:bodyPr wrap="square">
            <a:spAutoFit/>
          </a:bodyPr>
          <a:lstStyle/>
          <a:p>
            <a:pPr algn="just"/>
            <a:r>
              <a:rPr lang="fr-FR" sz="2000" dirty="0">
                <a:solidFill>
                  <a:srgbClr val="283A51"/>
                </a:solidFill>
                <a:latin typeface="Helvetica Light" panose="020B0403020202020204"/>
              </a:rPr>
              <a:t>Une politique de sauvegarde explique les engagements d'une organisation à prévenir et à répondre aux exploitations, aux atteintes et au harcèlement sexuels (EAHS) et à d'autres formes de préjudices. Il peut s'agir d'un document succinct énonçant des engagements et des principes. </a:t>
            </a:r>
          </a:p>
          <a:p>
            <a:endParaRPr lang="en-GB" dirty="0"/>
          </a:p>
        </p:txBody>
      </p:sp>
      <p:pic>
        <p:nvPicPr>
          <p:cNvPr id="11" name="Picture 10" descr="A group of people looking at each other  Description automatically generated">
            <a:extLst>
              <a:ext uri="{FF2B5EF4-FFF2-40B4-BE49-F238E27FC236}">
                <a16:creationId xmlns:a16="http://schemas.microsoft.com/office/drawing/2014/main" id="{A3252931-E889-4659-9855-DA73FE621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76" y="2127712"/>
            <a:ext cx="3903864" cy="2602576"/>
          </a:xfrm>
          <a:prstGeom prst="rect">
            <a:avLst/>
          </a:prstGeom>
        </p:spPr>
      </p:pic>
      <p:sp>
        <p:nvSpPr>
          <p:cNvPr id="12" name="TextBox 11">
            <a:extLst>
              <a:ext uri="{FF2B5EF4-FFF2-40B4-BE49-F238E27FC236}">
                <a16:creationId xmlns:a16="http://schemas.microsoft.com/office/drawing/2014/main" id="{E8C0CE1E-2866-4216-8EBC-A6D1445B31CB}"/>
              </a:ext>
            </a:extLst>
          </p:cNvPr>
          <p:cNvSpPr txBox="1"/>
          <p:nvPr/>
        </p:nvSpPr>
        <p:spPr>
          <a:xfrm>
            <a:off x="516976" y="4730288"/>
            <a:ext cx="3672639"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217602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7" y="1408553"/>
            <a:ext cx="7921625" cy="365125"/>
          </a:xfrm>
        </p:spPr>
        <p:txBody>
          <a:bodyPr>
            <a:noAutofit/>
          </a:bodyPr>
          <a:lstStyle/>
          <a:p>
            <a:r>
              <a:rPr lang="en-GB" sz="2000">
                <a:solidFill>
                  <a:srgbClr val="283A51"/>
                </a:solidFill>
              </a:rPr>
              <a:t>Procédures de sauvegarde et codes de conduite</a:t>
            </a:r>
            <a:endParaRPr lang="en-GB" dirty="0">
              <a:solidFill>
                <a:srgbClr val="283A51"/>
              </a:solidFill>
            </a:endParaRPr>
          </a:p>
          <a:p>
            <a:pPr marL="0" lvl="2" indent="0">
              <a:buNone/>
            </a:pP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19</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9" name="TextBox 8">
            <a:extLst>
              <a:ext uri="{FF2B5EF4-FFF2-40B4-BE49-F238E27FC236}">
                <a16:creationId xmlns:a16="http://schemas.microsoft.com/office/drawing/2014/main" id="{18D26DE9-488A-40A6-A990-ADB192F1AAF7}"/>
              </a:ext>
            </a:extLst>
          </p:cNvPr>
          <p:cNvSpPr txBox="1"/>
          <p:nvPr/>
        </p:nvSpPr>
        <p:spPr>
          <a:xfrm>
            <a:off x="462756" y="1610303"/>
            <a:ext cx="4257676" cy="4708981"/>
          </a:xfrm>
          <a:prstGeom prst="rect">
            <a:avLst/>
          </a:prstGeom>
          <a:noFill/>
        </p:spPr>
        <p:txBody>
          <a:bodyPr wrap="square">
            <a:spAutoFit/>
          </a:bodyPr>
          <a:lstStyle/>
          <a:p>
            <a:pPr lvl="2"/>
            <a:endParaRPr lang="fr-FR" sz="1600" dirty="0">
              <a:solidFill>
                <a:srgbClr val="283A51"/>
              </a:solidFill>
            </a:endParaRPr>
          </a:p>
          <a:p>
            <a:pPr marL="0" lvl="2" indent="0" algn="just">
              <a:buNone/>
            </a:pPr>
            <a:r>
              <a:rPr lang="fr-FR" sz="1400" dirty="0">
                <a:solidFill>
                  <a:srgbClr val="283A51"/>
                </a:solidFill>
                <a:latin typeface="Helvetica Light" panose="020B0403020202020204"/>
              </a:rPr>
              <a:t>Les procédures de sauvegarde expliquent de manière détaillée la manière dont</a:t>
            </a:r>
            <a:r>
              <a:rPr lang="fr-FR" sz="1400" b="1" dirty="0">
                <a:solidFill>
                  <a:srgbClr val="283A51"/>
                </a:solidFill>
                <a:latin typeface="Helvetica Light" panose="020B0403020202020204"/>
              </a:rPr>
              <a:t> les engagements en matière de sauvegarde sont opérationnalisés </a:t>
            </a:r>
            <a:r>
              <a:rPr lang="fr-FR" sz="1400" dirty="0">
                <a:solidFill>
                  <a:srgbClr val="283A51"/>
                </a:solidFill>
                <a:latin typeface="Helvetica Light" panose="020B0403020202020204"/>
              </a:rPr>
              <a:t>dans les programmes et les opérations d’une organisation. Ces procédures peuvent être intégrées aux procédures existantes telles que les procédures de recrutement. </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Une organisation peut créer de nouveaux systèmes et processus, tels que des procédures de signalement des cas d’exploitations, d’atteintes et d’harcèlement sexuels (EAHS).</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b="1" dirty="0">
                <a:solidFill>
                  <a:srgbClr val="283A51"/>
                </a:solidFill>
                <a:latin typeface="Helvetica Light" panose="020B0403020202020204"/>
              </a:rPr>
              <a:t>Les codes de conduite organisationnels expliquent les comportements attendus du personnel et des associés. </a:t>
            </a:r>
            <a:r>
              <a:rPr lang="fr-FR" sz="1400" dirty="0">
                <a:solidFill>
                  <a:srgbClr val="283A51"/>
                </a:solidFill>
                <a:latin typeface="Helvetica Light" panose="020B0403020202020204"/>
              </a:rPr>
              <a:t>Ils peuvent être développés dans un document distinct, couvrant tous les types de conduites professionnelles, ou être intégrés dans une politique interne de sauvegarde.</a:t>
            </a:r>
          </a:p>
          <a:p>
            <a:endParaRPr lang="en-GB" dirty="0"/>
          </a:p>
        </p:txBody>
      </p:sp>
      <p:pic>
        <p:nvPicPr>
          <p:cNvPr id="4" name="Picture 3" descr="A group of people standing in a tent  Description automatically generated">
            <a:extLst>
              <a:ext uri="{FF2B5EF4-FFF2-40B4-BE49-F238E27FC236}">
                <a16:creationId xmlns:a16="http://schemas.microsoft.com/office/drawing/2014/main" id="{CAB33FC9-6819-4B77-BCC8-C69CCD474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0432" y="2050325"/>
            <a:ext cx="3863371" cy="2757350"/>
          </a:xfrm>
          <a:prstGeom prst="rect">
            <a:avLst/>
          </a:prstGeom>
        </p:spPr>
      </p:pic>
      <p:sp>
        <p:nvSpPr>
          <p:cNvPr id="8" name="TextBox 7">
            <a:extLst>
              <a:ext uri="{FF2B5EF4-FFF2-40B4-BE49-F238E27FC236}">
                <a16:creationId xmlns:a16="http://schemas.microsoft.com/office/drawing/2014/main" id="{6F7D49FB-0D3D-4CCD-A70E-F1AC8DB1B54E}"/>
              </a:ext>
            </a:extLst>
          </p:cNvPr>
          <p:cNvSpPr txBox="1"/>
          <p:nvPr/>
        </p:nvSpPr>
        <p:spPr>
          <a:xfrm>
            <a:off x="4720432" y="4807675"/>
            <a:ext cx="3863371" cy="276999"/>
          </a:xfrm>
          <a:prstGeom prst="rect">
            <a:avLst/>
          </a:prstGeom>
          <a:noFill/>
        </p:spPr>
        <p:txBody>
          <a:bodyPr wrap="square">
            <a:spAutoFit/>
          </a:bodyPr>
          <a:lstStyle/>
          <a:p>
            <a:r>
              <a:rPr lang="en-GB" sz="1200"/>
              <a:t>Photo par Santiago Rodriguez</a:t>
            </a:r>
          </a:p>
        </p:txBody>
      </p:sp>
    </p:spTree>
    <p:extLst>
      <p:ext uri="{BB962C8B-B14F-4D97-AF65-F5344CB8AC3E}">
        <p14:creationId xmlns:p14="http://schemas.microsoft.com/office/powerpoint/2010/main" val="11420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p:txBody>
          <a:bodyPr>
            <a:normAutofit fontScale="90000"/>
          </a:bodyPr>
          <a:lstStyle/>
          <a:p>
            <a:r>
              <a:rPr lang="en-US"/>
              <a:t>Cette présentation abordera les points suivants :</a:t>
            </a:r>
          </a:p>
        </p:txBody>
      </p:sp>
      <p:pic>
        <p:nvPicPr>
          <p:cNvPr id="5" name="Picture 4" descr="Diagram  Description automatically generated">
            <a:extLst>
              <a:ext uri="{FF2B5EF4-FFF2-40B4-BE49-F238E27FC236}">
                <a16:creationId xmlns:a16="http://schemas.microsoft.com/office/drawing/2014/main" id="{FACDA77B-F8D4-48A3-AD19-A21BD7C7E9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36034"/>
            <a:ext cx="9144000" cy="3660913"/>
          </a:xfrm>
          <a:prstGeom prst="rect">
            <a:avLst/>
          </a:prstGeom>
        </p:spPr>
      </p:pic>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5" y="1221680"/>
            <a:ext cx="7921625" cy="503583"/>
          </a:xfrm>
        </p:spPr>
        <p:txBody>
          <a:bodyPr>
            <a:normAutofit/>
          </a:bodyPr>
          <a:lstStyle/>
          <a:p>
            <a:r>
              <a:rPr lang="fr-FR" dirty="0">
                <a:solidFill>
                  <a:srgbClr val="283A51"/>
                </a:solidFill>
              </a:rPr>
              <a:t>Gouvernance et responsabilité</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20</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20</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3C5E2729-B32C-4190-A702-C4FC3F6582B9}"/>
              </a:ext>
            </a:extLst>
          </p:cNvPr>
          <p:cNvSpPr txBox="1"/>
          <p:nvPr/>
        </p:nvSpPr>
        <p:spPr>
          <a:xfrm>
            <a:off x="1656522" y="1606169"/>
            <a:ext cx="6876293" cy="4616648"/>
          </a:xfrm>
          <a:prstGeom prst="rect">
            <a:avLst/>
          </a:prstGeom>
          <a:noFill/>
        </p:spPr>
        <p:txBody>
          <a:bodyPr wrap="square">
            <a:spAutoFit/>
          </a:bodyPr>
          <a:lstStyle/>
          <a:p>
            <a:pPr marL="0" lvl="2" indent="0" algn="just">
              <a:buNone/>
            </a:pPr>
            <a:r>
              <a:rPr lang="fr-FR" sz="1400" dirty="0">
                <a:solidFill>
                  <a:srgbClr val="283A51"/>
                </a:solidFill>
                <a:latin typeface="Helvetica Light" panose="020B0403020202020204"/>
              </a:rPr>
              <a:t>Les organisations doivent disposer de moyens clairs pour régir la sauvegarde et tenir l'organisation redevable en matière de sauvegarde.</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Des rapports réguliers produits par les équipes dirigeantes sur les performances organisationnelles en matière de sauvegarde, ainsi que la revue régulière de celles-ci par les membres des Conseils d’Administration sont des éléments essentiels au principe de redevabilité. </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Les équipes de direction et les Conseils d’Administration qui ont des rôles spécifiques de gouvernance et de responsabilité en matière de sauvegarde, peuvent aider l'organisation à respecter ses politiques, à surveiller les risques et à tirer des enseignements des réussites comme des incidents de sauvegarde. Avoir des référents de la sauvegarde dans chaque département ou équipe peut également s’avérer utile.</a:t>
            </a:r>
          </a:p>
          <a:p>
            <a:pPr lvl="2" algn="just"/>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La responsabilité peut être renforcée en écoutant, au niveau de la direction et du Conseil d’Administration, un large éventail de personnes, y compris des survivant.e.s des cas d’exploitations, d’atteintes sexuelles et d’harcèlement sexuels (EAHS) et ce en respectant les normes internationales de sûreté et d’éthique énoncées par l’OMS pour la collecte et la gestion des données des survivantes de violences sexuelles. </a:t>
            </a:r>
            <a:endParaRPr lang="en-GB" dirty="0">
              <a:solidFill>
                <a:srgbClr val="283A51"/>
              </a:solidFill>
            </a:endParaRPr>
          </a:p>
        </p:txBody>
      </p:sp>
      <p:pic>
        <p:nvPicPr>
          <p:cNvPr id="8" name="Graphic 7" descr="Magnifying glass">
            <a:extLst>
              <a:ext uri="{FF2B5EF4-FFF2-40B4-BE49-F238E27FC236}">
                <a16:creationId xmlns:a16="http://schemas.microsoft.com/office/drawing/2014/main" id="{5EE89009-2120-48CB-AA60-B23F7A72A1B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3602" y="1633840"/>
            <a:ext cx="581511" cy="581511"/>
          </a:xfrm>
          <a:prstGeom prst="rect">
            <a:avLst/>
          </a:prstGeom>
        </p:spPr>
      </p:pic>
      <p:pic>
        <p:nvPicPr>
          <p:cNvPr id="10" name="Graphic 9" descr="Document">
            <a:extLst>
              <a:ext uri="{FF2B5EF4-FFF2-40B4-BE49-F238E27FC236}">
                <a16:creationId xmlns:a16="http://schemas.microsoft.com/office/drawing/2014/main" id="{4B8CC374-D730-403B-AF57-01EA36B1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602" y="2496409"/>
            <a:ext cx="629890" cy="629890"/>
          </a:xfrm>
          <a:prstGeom prst="rect">
            <a:avLst/>
          </a:prstGeom>
        </p:spPr>
      </p:pic>
      <p:pic>
        <p:nvPicPr>
          <p:cNvPr id="16" name="Graphic 15" descr="Head with gears">
            <a:extLst>
              <a:ext uri="{FF2B5EF4-FFF2-40B4-BE49-F238E27FC236}">
                <a16:creationId xmlns:a16="http://schemas.microsoft.com/office/drawing/2014/main" id="{885B40FE-5098-41C1-9706-9F0A27F14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22" y="3657763"/>
            <a:ext cx="742765" cy="742765"/>
          </a:xfrm>
          <a:prstGeom prst="rect">
            <a:avLst/>
          </a:prstGeom>
        </p:spPr>
      </p:pic>
      <p:pic>
        <p:nvPicPr>
          <p:cNvPr id="18" name="Graphic 17" descr="Radio microphone">
            <a:extLst>
              <a:ext uri="{FF2B5EF4-FFF2-40B4-BE49-F238E27FC236}">
                <a16:creationId xmlns:a16="http://schemas.microsoft.com/office/drawing/2014/main" id="{BF1F2499-F753-415D-8D1B-1D1FE9FC8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221" y="4997606"/>
            <a:ext cx="742766" cy="742766"/>
          </a:xfrm>
          <a:prstGeom prst="rect">
            <a:avLst/>
          </a:prstGeom>
        </p:spPr>
      </p:pic>
    </p:spTree>
    <p:extLst>
      <p:ext uri="{BB962C8B-B14F-4D97-AF65-F5344CB8AC3E}">
        <p14:creationId xmlns:p14="http://schemas.microsoft.com/office/powerpoint/2010/main" val="2172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9200" y="1193400"/>
            <a:ext cx="7921625" cy="507406"/>
          </a:xfrm>
        </p:spPr>
        <p:txBody>
          <a:bodyPr/>
          <a:lstStyle/>
          <a:p>
            <a:r>
              <a:rPr lang="en-GB">
                <a:solidFill>
                  <a:srgbClr val="283A51"/>
                </a:solidFill>
              </a:rPr>
              <a:t>Communication, apprentissage et développement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21</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21</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group of people sitting in a room  Description automatically generated">
            <a:extLst>
              <a:ext uri="{FF2B5EF4-FFF2-40B4-BE49-F238E27FC236}">
                <a16:creationId xmlns:a16="http://schemas.microsoft.com/office/drawing/2014/main" id="{4CDE89D9-5A52-4844-A4F5-4ABF882C9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01" y="1773383"/>
            <a:ext cx="4451564" cy="2962684"/>
          </a:xfrm>
          <a:prstGeom prst="rect">
            <a:avLst/>
          </a:prstGeom>
        </p:spPr>
      </p:pic>
      <p:sp>
        <p:nvSpPr>
          <p:cNvPr id="9" name="TextBox 8">
            <a:extLst>
              <a:ext uri="{FF2B5EF4-FFF2-40B4-BE49-F238E27FC236}">
                <a16:creationId xmlns:a16="http://schemas.microsoft.com/office/drawing/2014/main" id="{0F2DFEBB-A3D9-4D3D-B2E5-F3648FF98875}"/>
              </a:ext>
            </a:extLst>
          </p:cNvPr>
          <p:cNvSpPr txBox="1"/>
          <p:nvPr/>
        </p:nvSpPr>
        <p:spPr>
          <a:xfrm>
            <a:off x="5287617" y="1693229"/>
            <a:ext cx="3237183" cy="3877985"/>
          </a:xfrm>
          <a:prstGeom prst="rect">
            <a:avLst/>
          </a:prstGeom>
          <a:noFill/>
        </p:spPr>
        <p:txBody>
          <a:bodyPr wrap="square">
            <a:spAutoFit/>
          </a:bodyPr>
          <a:lstStyle/>
          <a:p>
            <a:pPr algn="just"/>
            <a:r>
              <a:rPr lang="fr-FR" sz="1600" dirty="0">
                <a:solidFill>
                  <a:srgbClr val="283A51"/>
                </a:solidFill>
                <a:latin typeface="Helvetica Light" panose="020B0403020202020204"/>
              </a:rPr>
              <a:t>Tous les employés et les associés doivent connaître et comprendre leurs responsabilités en matière de sauvegarde et la façon dont ils doivent les mettre en œuvre. </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Cela nécessite une communication efficace sur la sauvegarde et une formation régulière du personnel et des associés.</a:t>
            </a:r>
          </a:p>
          <a:p>
            <a:endParaRPr lang="en-GB" dirty="0">
              <a:solidFill>
                <a:srgbClr val="283A51"/>
              </a:solidFill>
            </a:endParaRPr>
          </a:p>
          <a:p>
            <a:endParaRPr lang="en-GB" dirty="0">
              <a:solidFill>
                <a:srgbClr val="283A51"/>
              </a:solidFill>
            </a:endParaRPr>
          </a:p>
          <a:p>
            <a:endParaRPr lang="en-GB" dirty="0"/>
          </a:p>
        </p:txBody>
      </p:sp>
      <p:sp>
        <p:nvSpPr>
          <p:cNvPr id="10" name="TextBox 9">
            <a:extLst>
              <a:ext uri="{FF2B5EF4-FFF2-40B4-BE49-F238E27FC236}">
                <a16:creationId xmlns:a16="http://schemas.microsoft.com/office/drawing/2014/main" id="{D7890870-F5C2-4407-8FFC-426E7F54B78A}"/>
              </a:ext>
            </a:extLst>
          </p:cNvPr>
          <p:cNvSpPr txBox="1"/>
          <p:nvPr/>
        </p:nvSpPr>
        <p:spPr>
          <a:xfrm>
            <a:off x="568725" y="5024619"/>
            <a:ext cx="7913612" cy="1077218"/>
          </a:xfrm>
          <a:prstGeom prst="rect">
            <a:avLst/>
          </a:prstGeom>
          <a:noFill/>
        </p:spPr>
        <p:txBody>
          <a:bodyPr wrap="square">
            <a:spAutoFit/>
          </a:bodyPr>
          <a:lstStyle/>
          <a:p>
            <a:pPr algn="just"/>
            <a:r>
              <a:rPr lang="fr-FR" sz="1600" dirty="0">
                <a:solidFill>
                  <a:srgbClr val="283A51"/>
                </a:solidFill>
                <a:latin typeface="Helvetica Light" panose="020B0403020202020204"/>
              </a:rPr>
              <a:t>Certaines personnes ont des besoins accrus en formation. Par exemple, les référents de la sauvegarde, le personnel des ressources humaines et les équipes de direction ont besoin de connaissances plus spécifiques et d'une formation supplémentaire portant sur leurs responsabilités en matière de sauvegarde.</a:t>
            </a:r>
          </a:p>
        </p:txBody>
      </p:sp>
      <p:sp>
        <p:nvSpPr>
          <p:cNvPr id="3" name="TextBox 2">
            <a:extLst>
              <a:ext uri="{FF2B5EF4-FFF2-40B4-BE49-F238E27FC236}">
                <a16:creationId xmlns:a16="http://schemas.microsoft.com/office/drawing/2014/main" id="{6D1BFD13-9AD0-4BF9-BE6A-A5F07C7B8242}"/>
              </a:ext>
            </a:extLst>
          </p:cNvPr>
          <p:cNvSpPr txBox="1"/>
          <p:nvPr/>
        </p:nvSpPr>
        <p:spPr>
          <a:xfrm>
            <a:off x="611188" y="4736067"/>
            <a:ext cx="2364768" cy="276999"/>
          </a:xfrm>
          <a:prstGeom prst="rect">
            <a:avLst/>
          </a:prstGeom>
          <a:noFill/>
        </p:spPr>
        <p:txBody>
          <a:bodyPr wrap="square">
            <a:spAutoFit/>
          </a:bodyPr>
          <a:lstStyle/>
          <a:p>
            <a:r>
              <a:rPr lang="en-GB" sz="1200"/>
              <a:t>Photo par Paul Robin</a:t>
            </a:r>
          </a:p>
        </p:txBody>
      </p:sp>
    </p:spTree>
    <p:extLst>
      <p:ext uri="{BB962C8B-B14F-4D97-AF65-F5344CB8AC3E}">
        <p14:creationId xmlns:p14="http://schemas.microsoft.com/office/powerpoint/2010/main" val="8689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8" y="1264110"/>
            <a:ext cx="3775279" cy="5169031"/>
          </a:xfrm>
        </p:spPr>
        <p:txBody>
          <a:bodyPr>
            <a:noAutofit/>
          </a:bodyPr>
          <a:lstStyle/>
          <a:p>
            <a:r>
              <a:rPr lang="fr-FR" sz="2000" dirty="0">
                <a:solidFill>
                  <a:srgbClr val="283A51"/>
                </a:solidFill>
              </a:rPr>
              <a:t>Communication avec les communautés</a:t>
            </a:r>
          </a:p>
          <a:p>
            <a:pPr marL="0" lvl="2" indent="0" algn="just">
              <a:buNone/>
            </a:pPr>
            <a:endParaRPr lang="fr-FR" sz="1400" dirty="0">
              <a:solidFill>
                <a:srgbClr val="283A51"/>
              </a:solidFill>
            </a:endParaRPr>
          </a:p>
          <a:p>
            <a:pPr marL="0" lvl="2" indent="0" algn="just">
              <a:buNone/>
            </a:pPr>
            <a:r>
              <a:rPr lang="fr-FR" sz="1400" dirty="0">
                <a:solidFill>
                  <a:srgbClr val="283A51"/>
                </a:solidFill>
              </a:rPr>
              <a:t>Les engagements des organisations d’aide humanitaire et de développement en matière de sauvegarde doivent être connus par les participants aux programmes ou projets, ainsi que par leurs communautés et l’ensemble de la population, y compris les enfants. </a:t>
            </a:r>
          </a:p>
          <a:p>
            <a:pPr marL="0" lvl="2" indent="0" algn="just">
              <a:buNone/>
            </a:pPr>
            <a:r>
              <a:rPr lang="fr-FR" sz="1400" dirty="0">
                <a:solidFill>
                  <a:srgbClr val="283A51"/>
                </a:solidFill>
              </a:rPr>
              <a:t>Les besoins, capacités et niveaux de compréhension diffèrent selon les segments de la population. </a:t>
            </a:r>
          </a:p>
          <a:p>
            <a:pPr marL="0" lvl="2" indent="0" algn="just">
              <a:buNone/>
            </a:pPr>
            <a:r>
              <a:rPr lang="fr-FR" sz="1400" dirty="0">
                <a:solidFill>
                  <a:srgbClr val="283A51"/>
                </a:solidFill>
              </a:rPr>
              <a:t>Ainsi il est recommandé d’avoir recours à différentes approches et outils afin de communiquer de manière adaptée les informations relatives à la sauvegarde et aux droits à la protection contre </a:t>
            </a:r>
            <a:r>
              <a:rPr lang="fr-FR" sz="1400" dirty="0">
                <a:solidFill>
                  <a:srgbClr val="283A51"/>
                </a:solidFill>
                <a:latin typeface="Helvetica Light" panose="020B0403020202020204"/>
              </a:rPr>
              <a:t>les exploitations, les atteintes et le harcèlement sexuels (EAHS).</a:t>
            </a:r>
            <a:r>
              <a:rPr lang="fr-FR" sz="1400" dirty="0">
                <a:solidFill>
                  <a:srgbClr val="283A51"/>
                </a:solidFill>
              </a:rPr>
              <a:t> </a:t>
            </a:r>
          </a:p>
          <a:p>
            <a:pPr marL="0" lvl="2" indent="0" algn="just">
              <a:buNone/>
            </a:pPr>
            <a:endParaRPr lang="fr-FR" sz="1600" dirty="0">
              <a:solidFill>
                <a:srgbClr val="283A51"/>
              </a:solidFill>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8" y="6250579"/>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22</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pic>
        <p:nvPicPr>
          <p:cNvPr id="4" name="Picture 3" descr="A group of people in a park  Description automatically generated">
            <a:extLst>
              <a:ext uri="{FF2B5EF4-FFF2-40B4-BE49-F238E27FC236}">
                <a16:creationId xmlns:a16="http://schemas.microsoft.com/office/drawing/2014/main" id="{2A271798-0216-458D-A874-E6A516B895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306983"/>
            <a:ext cx="3934239" cy="2622826"/>
          </a:xfrm>
          <a:prstGeom prst="rect">
            <a:avLst/>
          </a:prstGeom>
        </p:spPr>
      </p:pic>
      <p:sp>
        <p:nvSpPr>
          <p:cNvPr id="3" name="TextBox 2">
            <a:extLst>
              <a:ext uri="{FF2B5EF4-FFF2-40B4-BE49-F238E27FC236}">
                <a16:creationId xmlns:a16="http://schemas.microsoft.com/office/drawing/2014/main" id="{2B1300B9-6CFB-49AA-BF4C-1CB0BA501F38}"/>
              </a:ext>
            </a:extLst>
          </p:cNvPr>
          <p:cNvSpPr txBox="1"/>
          <p:nvPr/>
        </p:nvSpPr>
        <p:spPr>
          <a:xfrm>
            <a:off x="4572000" y="4929809"/>
            <a:ext cx="2809702" cy="276999"/>
          </a:xfrm>
          <a:prstGeom prst="rect">
            <a:avLst/>
          </a:prstGeom>
          <a:noFill/>
        </p:spPr>
        <p:txBody>
          <a:bodyPr wrap="square">
            <a:spAutoFit/>
          </a:bodyPr>
          <a:lstStyle/>
          <a:p>
            <a:r>
              <a:rPr lang="en-GB" sz="1200"/>
              <a:t>Photo par Will Baxter</a:t>
            </a:r>
          </a:p>
        </p:txBody>
      </p:sp>
    </p:spTree>
    <p:extLst>
      <p:ext uri="{BB962C8B-B14F-4D97-AF65-F5344CB8AC3E}">
        <p14:creationId xmlns:p14="http://schemas.microsoft.com/office/powerpoint/2010/main" val="422739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1695796" y="1562288"/>
            <a:ext cx="6837019" cy="4445221"/>
          </a:xfrm>
        </p:spPr>
        <p:txBody>
          <a:bodyPr>
            <a:noAutofit/>
          </a:bodyPr>
          <a:lstStyle/>
          <a:p>
            <a:pPr marL="0" lvl="2" indent="0" algn="just">
              <a:buNone/>
            </a:pPr>
            <a:br>
              <a:rPr lang="en-GB" sz="1500" dirty="0">
                <a:solidFill>
                  <a:srgbClr val="283A51"/>
                </a:solidFill>
              </a:rPr>
            </a:br>
            <a:r>
              <a:rPr lang="fr-FR" sz="1200" dirty="0">
                <a:solidFill>
                  <a:srgbClr val="283A51"/>
                </a:solidFill>
              </a:rPr>
              <a:t>Les organisations doivent mettre en œuvre la sauvegarde avant, pendant et après qu'un membre du personnel ou un associé rejoigne l'organisation. </a:t>
            </a:r>
          </a:p>
          <a:p>
            <a:pPr marL="0" lvl="2" indent="0" algn="just">
              <a:buNone/>
            </a:pPr>
            <a:r>
              <a:rPr lang="fr-FR" sz="1200" dirty="0">
                <a:solidFill>
                  <a:srgbClr val="283A51"/>
                </a:solidFill>
              </a:rPr>
              <a:t>Lors du processus de recrutement, l'organisation doit évaluer tout risque de sauvegarde qu'un membre du personnel ou un associé pourrait poser, en procédant par exemple à des vérifications auprès de personnes référentes </a:t>
            </a:r>
            <a:r>
              <a:rPr kumimoji="0" lang="fr-FR" sz="12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afin de déterminer si un.e candidat.e a enfreint une politique ou un code de conduite au cours d’une expérience professionnelle antérieure. Il est aussi préconisé d’inclure </a:t>
            </a:r>
            <a:r>
              <a:rPr lang="fr-FR" sz="1200" dirty="0">
                <a:solidFill>
                  <a:srgbClr val="283A51"/>
                </a:solidFill>
              </a:rPr>
              <a:t>des questions lors de l'entretien d’embauche ayant trait au comportement et à la compréhension du/de la candidat.e en matière de sauvegarde.  </a:t>
            </a:r>
          </a:p>
          <a:p>
            <a:pPr marL="0" lvl="2" indent="0" algn="just">
              <a:buNone/>
            </a:pPr>
            <a:r>
              <a:rPr lang="fr-FR" sz="1200" dirty="0">
                <a:solidFill>
                  <a:srgbClr val="283A51"/>
                </a:solidFill>
              </a:rPr>
              <a:t>Dans le cadre de l’activité professionnelle au sein de l’organisation d’un membre du personnel ou de l’associé, l’organisation doit s’assurer qu’il/elle connaît, comprend et respecte les politiques de sauvegarde et les codes de conduite.</a:t>
            </a:r>
          </a:p>
          <a:p>
            <a:pPr marL="0" lvl="2" indent="0" algn="just">
              <a:buNone/>
            </a:pPr>
            <a:r>
              <a:rPr lang="fr-FR" sz="1200" dirty="0">
                <a:solidFill>
                  <a:srgbClr val="283A51"/>
                </a:solidFill>
              </a:rPr>
              <a:t>L'organisation doit avoir des procédures en place pour répondre aux incidents si un membre du personnel ou un.e associé.e enfreint la politique de sauvegarde et/ou le code de conduite, y compris des procédures d'enquête et des procédures disciplinaires.</a:t>
            </a:r>
          </a:p>
          <a:p>
            <a:pPr marL="0" lvl="2" indent="0" algn="just">
              <a:buNone/>
            </a:pPr>
            <a:r>
              <a:rPr lang="fr-FR" sz="1200" dirty="0">
                <a:solidFill>
                  <a:srgbClr val="283A51"/>
                </a:solidFill>
              </a:rPr>
              <a:t>Si un membre du personnel ou un.e associé.e quitte </a:t>
            </a:r>
            <a:r>
              <a:rPr lang="fr-FR" sz="1200" dirty="0"/>
              <a:t>l'organisation ou est licencié, l'organisation peut utiliser le </a:t>
            </a:r>
            <a:r>
              <a:rPr lang="fr-FR" sz="1200" dirty="0">
                <a:hlinkClick r:id="rId2"/>
              </a:rPr>
              <a:t>système inter-agences de divulgation des cas d'inconduite </a:t>
            </a:r>
            <a:r>
              <a:rPr lang="fr-FR" sz="1200" dirty="0"/>
              <a:t>pour partager des informations sur </a:t>
            </a:r>
            <a:r>
              <a:rPr lang="fr-FR" sz="1200" dirty="0">
                <a:solidFill>
                  <a:srgbClr val="283A51"/>
                </a:solidFill>
              </a:rPr>
              <a:t>les fautes commises et avérées et conserver, le cas échéant, la/les traces des mesures disciplinaires prises à son encontre (y compris le licenciement) et ce afin d'éviter une future réembauche.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49769" y="6237275"/>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23</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8" name="TextBox 7">
            <a:extLst>
              <a:ext uri="{FF2B5EF4-FFF2-40B4-BE49-F238E27FC236}">
                <a16:creationId xmlns:a16="http://schemas.microsoft.com/office/drawing/2014/main" id="{61352340-A4E9-4143-9AF1-F6081372BE9D}"/>
              </a:ext>
            </a:extLst>
          </p:cNvPr>
          <p:cNvSpPr txBox="1"/>
          <p:nvPr/>
        </p:nvSpPr>
        <p:spPr>
          <a:xfrm>
            <a:off x="611185" y="1244050"/>
            <a:ext cx="4572000" cy="400110"/>
          </a:xfrm>
          <a:prstGeom prst="rect">
            <a:avLst/>
          </a:prstGeom>
          <a:noFill/>
        </p:spPr>
        <p:txBody>
          <a:bodyPr wrap="square">
            <a:spAutoFit/>
          </a:bodyPr>
          <a:lstStyle/>
          <a:p>
            <a:r>
              <a:rPr lang="en-GB" sz="2000">
                <a:solidFill>
                  <a:srgbClr val="283A51"/>
                </a:solidFill>
                <a:latin typeface="Helvetica Light" panose="020B0403020202020204"/>
              </a:rPr>
              <a:t>Ressources humaines</a:t>
            </a:r>
          </a:p>
        </p:txBody>
      </p:sp>
      <p:pic>
        <p:nvPicPr>
          <p:cNvPr id="4" name="Graphic 3" descr="Arrow circle">
            <a:extLst>
              <a:ext uri="{FF2B5EF4-FFF2-40B4-BE49-F238E27FC236}">
                <a16:creationId xmlns:a16="http://schemas.microsoft.com/office/drawing/2014/main" id="{2CE4B1D6-0A1F-43D6-B750-ECD53FCF4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457" y="1685058"/>
            <a:ext cx="861671" cy="861671"/>
          </a:xfrm>
          <a:prstGeom prst="rect">
            <a:avLst/>
          </a:prstGeom>
        </p:spPr>
      </p:pic>
      <p:pic>
        <p:nvPicPr>
          <p:cNvPr id="11" name="Graphic 10" descr="Warning">
            <a:extLst>
              <a:ext uri="{FF2B5EF4-FFF2-40B4-BE49-F238E27FC236}">
                <a16:creationId xmlns:a16="http://schemas.microsoft.com/office/drawing/2014/main" id="{B5CBD0C8-0C8F-4D48-978A-26FEB1CAE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69" y="3909033"/>
            <a:ext cx="728313" cy="728313"/>
          </a:xfrm>
          <a:prstGeom prst="rect">
            <a:avLst/>
          </a:prstGeom>
        </p:spPr>
      </p:pic>
      <p:pic>
        <p:nvPicPr>
          <p:cNvPr id="13" name="Graphic 12" descr="Binoculars">
            <a:extLst>
              <a:ext uri="{FF2B5EF4-FFF2-40B4-BE49-F238E27FC236}">
                <a16:creationId xmlns:a16="http://schemas.microsoft.com/office/drawing/2014/main" id="{77AC07BF-BF23-4B56-88C7-B65B16097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69" y="2722850"/>
            <a:ext cx="728313" cy="728313"/>
          </a:xfrm>
          <a:prstGeom prst="rect">
            <a:avLst/>
          </a:prstGeom>
        </p:spPr>
      </p:pic>
      <p:pic>
        <p:nvPicPr>
          <p:cNvPr id="9" name="Graphic 8" descr="Future">
            <a:extLst>
              <a:ext uri="{FF2B5EF4-FFF2-40B4-BE49-F238E27FC236}">
                <a16:creationId xmlns:a16="http://schemas.microsoft.com/office/drawing/2014/main" id="{AFEE284C-4C4B-42C3-8D3E-D31902E4F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9" y="5175758"/>
            <a:ext cx="728313" cy="728313"/>
          </a:xfrm>
          <a:prstGeom prst="rect">
            <a:avLst/>
          </a:prstGeom>
        </p:spPr>
      </p:pic>
    </p:spTree>
    <p:extLst>
      <p:ext uri="{BB962C8B-B14F-4D97-AF65-F5344CB8AC3E}">
        <p14:creationId xmlns:p14="http://schemas.microsoft.com/office/powerpoint/2010/main" val="234267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1" y="1440000"/>
            <a:ext cx="3893291" cy="521322"/>
          </a:xfrm>
        </p:spPr>
        <p:txBody>
          <a:bodyPr>
            <a:normAutofit/>
          </a:bodyPr>
          <a:lstStyle/>
          <a:p>
            <a:r>
              <a:rPr lang="en-GB">
                <a:solidFill>
                  <a:srgbClr val="283A51"/>
                </a:solidFill>
              </a:rPr>
              <a:t>Programmes sûrs</a:t>
            </a:r>
          </a:p>
          <a:p>
            <a:pPr marL="0" lvl="2" indent="0">
              <a:buNone/>
            </a:pPr>
            <a:endParaRPr lang="en-GB" sz="1900" dirty="0">
              <a:solidFill>
                <a:srgbClr val="283A51"/>
              </a:solidFill>
            </a:endParaRP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24</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Diagram  Description automatically generated">
            <a:extLst>
              <a:ext uri="{FF2B5EF4-FFF2-40B4-BE49-F238E27FC236}">
                <a16:creationId xmlns:a16="http://schemas.microsoft.com/office/drawing/2014/main" id="{48E90DE0-DF06-408B-A0A8-0F6C481F3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975844"/>
            <a:ext cx="3893291" cy="2595527"/>
          </a:xfrm>
          <a:prstGeom prst="rect">
            <a:avLst/>
          </a:prstGeom>
        </p:spPr>
      </p:pic>
      <p:sp>
        <p:nvSpPr>
          <p:cNvPr id="8" name="TextBox 7">
            <a:extLst>
              <a:ext uri="{FF2B5EF4-FFF2-40B4-BE49-F238E27FC236}">
                <a16:creationId xmlns:a16="http://schemas.microsoft.com/office/drawing/2014/main" id="{1A845E6B-1F98-4A01-8B3C-791DEED6254F}"/>
              </a:ext>
            </a:extLst>
          </p:cNvPr>
          <p:cNvSpPr txBox="1"/>
          <p:nvPr/>
        </p:nvSpPr>
        <p:spPr>
          <a:xfrm>
            <a:off x="498339" y="1961322"/>
            <a:ext cx="8034470" cy="1384995"/>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Les problèmes de sauvegarde sont plus courants dans les programmes qui s’avèrent mal conçus, ou lorsque le personnel du programme n'a pas soigneusement identifié et pris en considération les risques de sauvegarde dans les programmes.</a:t>
            </a:r>
          </a:p>
          <a:p>
            <a:pPr lvl="2"/>
            <a:endParaRPr lang="en-GB" sz="1800" dirty="0">
              <a:solidFill>
                <a:srgbClr val="283A51"/>
              </a:solidFill>
            </a:endParaRPr>
          </a:p>
          <a:p>
            <a:endParaRPr lang="en-GB" dirty="0"/>
          </a:p>
        </p:txBody>
      </p:sp>
      <p:sp>
        <p:nvSpPr>
          <p:cNvPr id="9" name="TextBox 8">
            <a:extLst>
              <a:ext uri="{FF2B5EF4-FFF2-40B4-BE49-F238E27FC236}">
                <a16:creationId xmlns:a16="http://schemas.microsoft.com/office/drawing/2014/main" id="{7A0C4DFB-A2E6-4313-A035-4C6C6E8C2375}"/>
              </a:ext>
            </a:extLst>
          </p:cNvPr>
          <p:cNvSpPr txBox="1"/>
          <p:nvPr/>
        </p:nvSpPr>
        <p:spPr>
          <a:xfrm>
            <a:off x="4720432" y="2883511"/>
            <a:ext cx="4109244" cy="2739211"/>
          </a:xfrm>
          <a:prstGeom prst="rect">
            <a:avLst/>
          </a:prstGeom>
          <a:noFill/>
        </p:spPr>
        <p:txBody>
          <a:bodyPr wrap="square">
            <a:spAutoFit/>
          </a:bodyPr>
          <a:lstStyle/>
          <a:p>
            <a:pPr algn="just"/>
            <a:r>
              <a:rPr lang="fr-FR" sz="1400" dirty="0">
                <a:solidFill>
                  <a:srgbClr val="283A51"/>
                </a:solidFill>
                <a:latin typeface="Helvetica Light" panose="020B0403020202020204"/>
              </a:rPr>
              <a:t>Les problématiques relatives à la sauvegarde doivent être prises en compte à chaque étape du cycle des programmes, événements et autres activités (conception, mise en place, évaluation). </a:t>
            </a:r>
          </a:p>
          <a:p>
            <a:pPr algn="just"/>
            <a:endParaRPr lang="fr-FR" sz="1400" dirty="0">
              <a:solidFill>
                <a:srgbClr val="283A51"/>
              </a:solidFill>
              <a:latin typeface="Helvetica Light" panose="020B0403020202020204"/>
            </a:endParaRPr>
          </a:p>
          <a:p>
            <a:pPr algn="just"/>
            <a:r>
              <a:rPr lang="fr-FR" sz="1400" dirty="0">
                <a:solidFill>
                  <a:srgbClr val="283A51"/>
                </a:solidFill>
                <a:latin typeface="Helvetica Light" panose="020B0403020202020204"/>
              </a:rPr>
              <a:t>Le manuel Sphère, les normes minimales pour la protection de l'enfance dans l'action humanitaire, ainsi que les outils d'orientation propres à l'organisation, contribuent à clarifier ce qui est nécessaire pour concevoir et mettre en œuvre des programmes sûrs dans différents secteurs.</a:t>
            </a:r>
          </a:p>
          <a:p>
            <a:endParaRPr lang="en-GB" dirty="0"/>
          </a:p>
        </p:txBody>
      </p:sp>
      <p:sp>
        <p:nvSpPr>
          <p:cNvPr id="3" name="TextBox 2">
            <a:extLst>
              <a:ext uri="{FF2B5EF4-FFF2-40B4-BE49-F238E27FC236}">
                <a16:creationId xmlns:a16="http://schemas.microsoft.com/office/drawing/2014/main" id="{7D0411BF-0A22-4FD5-837F-B34D561557C2}"/>
              </a:ext>
            </a:extLst>
          </p:cNvPr>
          <p:cNvSpPr txBox="1"/>
          <p:nvPr/>
        </p:nvSpPr>
        <p:spPr>
          <a:xfrm>
            <a:off x="611187" y="5571371"/>
            <a:ext cx="3245917" cy="276999"/>
          </a:xfrm>
          <a:prstGeom prst="rect">
            <a:avLst/>
          </a:prstGeom>
          <a:noFill/>
        </p:spPr>
        <p:txBody>
          <a:bodyPr wrap="square">
            <a:spAutoFit/>
          </a:bodyPr>
          <a:lstStyle/>
          <a:p>
            <a:r>
              <a:rPr lang="en-GB" sz="1200"/>
              <a:t>Photo par Odile Meylan</a:t>
            </a:r>
            <a:endParaRPr lang="en-GB" sz="1200" dirty="0"/>
          </a:p>
        </p:txBody>
      </p:sp>
    </p:spTree>
    <p:extLst>
      <p:ext uri="{BB962C8B-B14F-4D97-AF65-F5344CB8AC3E}">
        <p14:creationId xmlns:p14="http://schemas.microsoft.com/office/powerpoint/2010/main" val="50716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0" y="1440000"/>
            <a:ext cx="7921625" cy="547826"/>
          </a:xfrm>
        </p:spPr>
        <p:txBody>
          <a:bodyPr>
            <a:normAutofit/>
          </a:bodyPr>
          <a:lstStyle/>
          <a:p>
            <a:r>
              <a:rPr lang="en-GB">
                <a:solidFill>
                  <a:srgbClr val="283A51"/>
                </a:solidFill>
              </a:rPr>
              <a:t>Médias et communications</a:t>
            </a:r>
          </a:p>
          <a:p>
            <a:pPr marL="0" lvl="2" indent="0">
              <a:buNone/>
            </a:pPr>
            <a:endParaRPr lang="en-GB"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25</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Graphic 3" descr="Video camera">
            <a:extLst>
              <a:ext uri="{FF2B5EF4-FFF2-40B4-BE49-F238E27FC236}">
                <a16:creationId xmlns:a16="http://schemas.microsoft.com/office/drawing/2014/main" id="{B583C939-8845-4699-A5E2-57773B16A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023826"/>
            <a:ext cx="914400" cy="914400"/>
          </a:xfrm>
          <a:prstGeom prst="rect">
            <a:avLst/>
          </a:prstGeom>
        </p:spPr>
      </p:pic>
      <p:sp>
        <p:nvSpPr>
          <p:cNvPr id="8" name="TextBox 7">
            <a:extLst>
              <a:ext uri="{FF2B5EF4-FFF2-40B4-BE49-F238E27FC236}">
                <a16:creationId xmlns:a16="http://schemas.microsoft.com/office/drawing/2014/main" id="{0AA584D3-B8A2-477A-99B0-7F97925931B9}"/>
              </a:ext>
            </a:extLst>
          </p:cNvPr>
          <p:cNvSpPr txBox="1"/>
          <p:nvPr/>
        </p:nvSpPr>
        <p:spPr>
          <a:xfrm>
            <a:off x="1781625" y="2077280"/>
            <a:ext cx="6584745" cy="3539430"/>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La publication d'images et d'histoires personnelles de participants aux programmes d’aide et de développement constitue un élément important du travail de toute organisation. Cependant ces activités ne doivent pas générer de risques pour les personnes qu'elles présentent. Les activités de communication doivent impérativement respecter la vie privée et la dignité. </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Tout les supports de communication doit être collectés, développés, stockés, distribués et publiés de manière sûre et avec le consentement éclairé des personnes qu'ils présentent.</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Les organisations ont également besoin de conseils clairs sur l'utilisation des médias sociaux et des plates-formes en ligne pour les accompagner à faire face aux risques de sauvegarde.</a:t>
            </a:r>
          </a:p>
        </p:txBody>
      </p:sp>
      <p:pic>
        <p:nvPicPr>
          <p:cNvPr id="10" name="Graphic 9" descr="Comment Like">
            <a:extLst>
              <a:ext uri="{FF2B5EF4-FFF2-40B4-BE49-F238E27FC236}">
                <a16:creationId xmlns:a16="http://schemas.microsoft.com/office/drawing/2014/main" id="{5AFA9186-4A33-4A9F-B917-03DCB63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3590732"/>
            <a:ext cx="914400" cy="914400"/>
          </a:xfrm>
          <a:prstGeom prst="rect">
            <a:avLst/>
          </a:prstGeom>
        </p:spPr>
      </p:pic>
      <p:pic>
        <p:nvPicPr>
          <p:cNvPr id="12" name="Graphic 11" descr="Online meeting">
            <a:extLst>
              <a:ext uri="{FF2B5EF4-FFF2-40B4-BE49-F238E27FC236}">
                <a16:creationId xmlns:a16="http://schemas.microsoft.com/office/drawing/2014/main" id="{C105FFE2-0DD3-48CA-9C19-6FB5AB836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738276"/>
            <a:ext cx="914400" cy="914400"/>
          </a:xfrm>
          <a:prstGeom prst="rect">
            <a:avLst/>
          </a:prstGeom>
        </p:spPr>
      </p:pic>
    </p:spTree>
    <p:extLst>
      <p:ext uri="{BB962C8B-B14F-4D97-AF65-F5344CB8AC3E}">
        <p14:creationId xmlns:p14="http://schemas.microsoft.com/office/powerpoint/2010/main" val="27201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1" y="1440000"/>
            <a:ext cx="3960810" cy="555055"/>
          </a:xfrm>
        </p:spPr>
        <p:txBody>
          <a:bodyPr/>
          <a:lstStyle/>
          <a:p>
            <a:r>
              <a:rPr lang="en-GB" dirty="0">
                <a:solidFill>
                  <a:srgbClr val="283A51"/>
                </a:solidFill>
              </a:rPr>
              <a:t>Levée</a:t>
            </a:r>
            <a:r>
              <a:rPr lang="en-GB" dirty="0">
                <a:solidFill>
                  <a:srgbClr val="FF0000"/>
                </a:solidFill>
              </a:rPr>
              <a:t> </a:t>
            </a:r>
            <a:r>
              <a:rPr lang="en-GB" dirty="0">
                <a:solidFill>
                  <a:srgbClr val="283A51"/>
                </a:solidFill>
              </a:rPr>
              <a:t>de fonds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6044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ABFADB04-B574-4741-BD4A-7EA8CFA8180E}"/>
              </a:ext>
            </a:extLst>
          </p:cNvPr>
          <p:cNvSpPr txBox="1"/>
          <p:nvPr/>
        </p:nvSpPr>
        <p:spPr>
          <a:xfrm>
            <a:off x="1695796" y="2244437"/>
            <a:ext cx="6567055" cy="2862322"/>
          </a:xfrm>
          <a:prstGeom prst="rect">
            <a:avLst/>
          </a:prstGeom>
          <a:noFill/>
        </p:spPr>
        <p:txBody>
          <a:bodyPr wrap="square">
            <a:spAutoFit/>
          </a:bodyPr>
          <a:lstStyle/>
          <a:p>
            <a:pPr marL="0" lvl="2" indent="0" algn="just">
              <a:buNone/>
            </a:pPr>
            <a:r>
              <a:rPr lang="fr-FR" dirty="0">
                <a:solidFill>
                  <a:srgbClr val="283A51"/>
                </a:solidFill>
                <a:latin typeface="Helvetica Light" panose="020B0403020202020204"/>
              </a:rPr>
              <a:t>Les organisations d’aide humanitaire et de développement sont généralement tenues de démontrer qu'elles respectent les normes de sauvegarde des donateurs.</a:t>
            </a:r>
          </a:p>
          <a:p>
            <a:pPr marL="0" lvl="2" indent="0" algn="just">
              <a:buNone/>
            </a:pPr>
            <a:endParaRPr lang="fr-FR" dirty="0">
              <a:solidFill>
                <a:srgbClr val="283A51"/>
              </a:solidFill>
              <a:latin typeface="Helvetica Light" panose="020B0403020202020204"/>
            </a:endParaRPr>
          </a:p>
          <a:p>
            <a:pPr lvl="2" algn="just"/>
            <a:endParaRPr lang="fr-FR" dirty="0">
              <a:solidFill>
                <a:srgbClr val="283A51"/>
              </a:solidFill>
              <a:latin typeface="Helvetica Light" panose="020B0403020202020204"/>
            </a:endParaRPr>
          </a:p>
          <a:p>
            <a:pPr marL="0" lvl="2" indent="0" algn="just">
              <a:buNone/>
            </a:pPr>
            <a:r>
              <a:rPr lang="fr-FR" dirty="0">
                <a:solidFill>
                  <a:srgbClr val="283A51"/>
                </a:solidFill>
                <a:latin typeface="Helvetica Light" panose="020B0403020202020204"/>
              </a:rPr>
              <a:t>Afin de respecter les normes de sauvegarde des donateurs elles peuvent prévoir dans leurs budgets les activités de sauvegarde lorsqu’elles répondent aux propositions de financement.</a:t>
            </a:r>
          </a:p>
          <a:p>
            <a:endParaRPr lang="en-GB" dirty="0"/>
          </a:p>
        </p:txBody>
      </p:sp>
      <p:pic>
        <p:nvPicPr>
          <p:cNvPr id="4" name="Graphic 3" descr="Rating 3 Star">
            <a:extLst>
              <a:ext uri="{FF2B5EF4-FFF2-40B4-BE49-F238E27FC236}">
                <a16:creationId xmlns:a16="http://schemas.microsoft.com/office/drawing/2014/main" id="{BDBA71F0-E58A-46A8-978C-6AD9C5ECE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07321"/>
            <a:ext cx="914400" cy="914400"/>
          </a:xfrm>
          <a:prstGeom prst="rect">
            <a:avLst/>
          </a:prstGeom>
        </p:spPr>
      </p:pic>
      <p:pic>
        <p:nvPicPr>
          <p:cNvPr id="10" name="Graphic 9" descr="Coins">
            <a:extLst>
              <a:ext uri="{FF2B5EF4-FFF2-40B4-BE49-F238E27FC236}">
                <a16:creationId xmlns:a16="http://schemas.microsoft.com/office/drawing/2014/main" id="{8748A00C-2B1A-4245-B7DA-15B7E216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3640726"/>
            <a:ext cx="914400" cy="914400"/>
          </a:xfrm>
          <a:prstGeom prst="rect">
            <a:avLst/>
          </a:prstGeom>
        </p:spPr>
      </p:pic>
    </p:spTree>
    <p:extLst>
      <p:ext uri="{BB962C8B-B14F-4D97-AF65-F5344CB8AC3E}">
        <p14:creationId xmlns:p14="http://schemas.microsoft.com/office/powerpoint/2010/main" val="24576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593111" y="1163506"/>
            <a:ext cx="5630584" cy="5067724"/>
          </a:xfrm>
        </p:spPr>
        <p:txBody>
          <a:bodyPr>
            <a:noAutofit/>
          </a:bodyPr>
          <a:lstStyle/>
          <a:p>
            <a:pPr algn="just"/>
            <a:r>
              <a:rPr lang="fr-FR" sz="1600" dirty="0">
                <a:solidFill>
                  <a:srgbClr val="283A51"/>
                </a:solidFill>
              </a:rPr>
              <a:t>Partenariats</a:t>
            </a:r>
          </a:p>
          <a:p>
            <a:pPr marL="0" lvl="2" indent="0" algn="just">
              <a:buNone/>
            </a:pPr>
            <a:br>
              <a:rPr lang="fr-FR" sz="1400" dirty="0">
                <a:solidFill>
                  <a:srgbClr val="283A51"/>
                </a:solidFill>
              </a:rPr>
            </a:br>
            <a:r>
              <a:rPr lang="fr-FR" sz="1400" dirty="0">
                <a:solidFill>
                  <a:srgbClr val="283A51"/>
                </a:solidFill>
              </a:rPr>
              <a:t>Travailler en partenariat présente de nombreux avantages mais nécessite la sauvegarde des risques. Les donateurs </a:t>
            </a:r>
            <a:r>
              <a:rPr lang="fr-FR" sz="1400" b="1" dirty="0">
                <a:solidFill>
                  <a:srgbClr val="283A51"/>
                </a:solidFill>
              </a:rPr>
              <a:t>attendent de votre organisation ainsi que de vos partenaires qu'ils respectent leurs normes.</a:t>
            </a:r>
          </a:p>
          <a:p>
            <a:pPr marL="0" lvl="2" indent="0" algn="just">
              <a:buNone/>
            </a:pPr>
            <a:endParaRPr lang="fr-FR" sz="1400" dirty="0">
              <a:solidFill>
                <a:srgbClr val="283A51"/>
              </a:solidFill>
            </a:endParaRPr>
          </a:p>
          <a:p>
            <a:pPr marL="0" lvl="2" indent="0" algn="just">
              <a:buNone/>
            </a:pPr>
            <a:r>
              <a:rPr lang="fr-FR" sz="1400" dirty="0">
                <a:solidFill>
                  <a:srgbClr val="283A51"/>
                </a:solidFill>
              </a:rPr>
              <a:t>C’est pourquoi il est important de revoir les dispositions de sauvegarde des partenaires potentiels et de communiquer clairement les normes qu’ils doivent respecter.</a:t>
            </a:r>
          </a:p>
          <a:p>
            <a:pPr lvl="2" algn="just"/>
            <a:endParaRPr lang="fr-FR" sz="1400" dirty="0">
              <a:solidFill>
                <a:srgbClr val="283A51"/>
              </a:solidFill>
            </a:endParaRPr>
          </a:p>
          <a:p>
            <a:pPr marL="0" lvl="2" indent="0" algn="just">
              <a:buNone/>
            </a:pPr>
            <a:r>
              <a:rPr lang="fr-FR" sz="1400" dirty="0">
                <a:solidFill>
                  <a:srgbClr val="283A51"/>
                </a:solidFill>
              </a:rPr>
              <a:t>Les contrats et les accords de partenariat doivent inclure des dispositions et des attentes relatives à la sauvegarde, y compris la manière dont les partenaires se soutiendront pour renforcer la sauvegarde. Les organisations de grande envergure peuvent soutenir la capacité de partenaires de taille plus réduite.</a:t>
            </a:r>
          </a:p>
          <a:p>
            <a:pPr marL="0" lvl="2" indent="0" algn="just">
              <a:buNone/>
            </a:pPr>
            <a:r>
              <a:rPr lang="fr-FR" sz="1400" b="1" dirty="0">
                <a:solidFill>
                  <a:srgbClr val="283A51"/>
                </a:solidFill>
              </a:rPr>
              <a:t>La sauvegarde doit également faire partie des dispositifs de suivi et de rapportage entre les partenaires.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90"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pic>
        <p:nvPicPr>
          <p:cNvPr id="4" name="Graphic 3" descr="Boardroom">
            <a:extLst>
              <a:ext uri="{FF2B5EF4-FFF2-40B4-BE49-F238E27FC236}">
                <a16:creationId xmlns:a16="http://schemas.microsoft.com/office/drawing/2014/main" id="{012EC550-2293-4E07-A48B-7922B6BA9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1775" y="2161093"/>
            <a:ext cx="2291034" cy="2291034"/>
          </a:xfrm>
          <a:prstGeom prst="rect">
            <a:avLst/>
          </a:prstGeom>
        </p:spPr>
      </p:pic>
    </p:spTree>
    <p:extLst>
      <p:ext uri="{BB962C8B-B14F-4D97-AF65-F5344CB8AC3E}">
        <p14:creationId xmlns:p14="http://schemas.microsoft.com/office/powerpoint/2010/main" val="37959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2252870" y="1787386"/>
            <a:ext cx="6279945" cy="4192174"/>
          </a:xfrm>
        </p:spPr>
        <p:txBody>
          <a:bodyPr>
            <a:noAutofit/>
          </a:bodyPr>
          <a:lstStyle/>
          <a:p>
            <a:pPr marL="0" lvl="2" indent="0" algn="just">
              <a:buNone/>
            </a:pPr>
            <a:r>
              <a:rPr lang="fr-FR" sz="1600" dirty="0">
                <a:solidFill>
                  <a:srgbClr val="283A51"/>
                </a:solidFill>
              </a:rPr>
              <a:t>Il est important pour les organisations d’être dotées d'une politique sur les Technologies de l’Information et de la Communication (TIC) qui comprend des conseils sur la manière d'utiliser les TIC de manière sûre et éthique.</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TIC ne doivent en aucun cas être utilisées pour accéder ou échanger des contenus illégaux ou inappropriés, y compris des contenus à caractère sexuel.</a:t>
            </a:r>
          </a:p>
          <a:p>
            <a:pPr lvl="2" algn="just"/>
            <a:endParaRPr lang="fr-FR" sz="1600" dirty="0">
              <a:solidFill>
                <a:srgbClr val="283A51"/>
              </a:solidFill>
            </a:endParaRPr>
          </a:p>
          <a:p>
            <a:pPr marL="0" lvl="2" indent="0" algn="just">
              <a:buNone/>
            </a:pPr>
            <a:r>
              <a:rPr lang="fr-FR" sz="1600" dirty="0">
                <a:solidFill>
                  <a:srgbClr val="283A51"/>
                </a:solidFill>
              </a:rPr>
              <a:t>L'équipe ICT peut créer des systèmes ou des processus qui aident les organisations à stocker et à traiter de manière sûre et éthique les informations dont elles ont besoin sur le personnel et les personnes avec lesquelles l'organisation travaille en s’assurant d’avoir préalablement obtenu leurs consentements éclairés. Cela doit être conforme aux législations et régulations pertinentes en matière de protection des données personnelles.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303389"/>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28</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34DBB0A4-1438-4FD6-B1B9-E4D59DA901DD}"/>
              </a:ext>
            </a:extLst>
          </p:cNvPr>
          <p:cNvSpPr txBox="1"/>
          <p:nvPr/>
        </p:nvSpPr>
        <p:spPr>
          <a:xfrm>
            <a:off x="619200" y="1166191"/>
            <a:ext cx="7610400" cy="400110"/>
          </a:xfrm>
          <a:prstGeom prst="rect">
            <a:avLst/>
          </a:prstGeom>
          <a:noFill/>
        </p:spPr>
        <p:txBody>
          <a:bodyPr wrap="square">
            <a:spAutoFit/>
          </a:bodyPr>
          <a:lstStyle/>
          <a:p>
            <a:r>
              <a:rPr lang="en-GB" sz="2000">
                <a:solidFill>
                  <a:srgbClr val="283A51"/>
                </a:solidFill>
                <a:latin typeface="Helvetica Light" panose="020B0403020202020204"/>
              </a:rPr>
              <a:t>Technologies de l'information et de la communication (TIC)</a:t>
            </a:r>
          </a:p>
        </p:txBody>
      </p:sp>
      <p:pic>
        <p:nvPicPr>
          <p:cNvPr id="8" name="Graphic 7" descr="Online meeting">
            <a:extLst>
              <a:ext uri="{FF2B5EF4-FFF2-40B4-BE49-F238E27FC236}">
                <a16:creationId xmlns:a16="http://schemas.microsoft.com/office/drawing/2014/main" id="{2C475F33-DE07-4412-B046-15478C3F9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21" y="1733571"/>
            <a:ext cx="914400" cy="914400"/>
          </a:xfrm>
          <a:prstGeom prst="rect">
            <a:avLst/>
          </a:prstGeom>
        </p:spPr>
      </p:pic>
      <p:pic>
        <p:nvPicPr>
          <p:cNvPr id="10" name="Graphic 9" descr="Gavel">
            <a:extLst>
              <a:ext uri="{FF2B5EF4-FFF2-40B4-BE49-F238E27FC236}">
                <a16:creationId xmlns:a16="http://schemas.microsoft.com/office/drawing/2014/main" id="{DD7BB494-CE9E-4FC7-A7AE-23479AC79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21" y="2971800"/>
            <a:ext cx="914400" cy="914400"/>
          </a:xfrm>
          <a:prstGeom prst="rect">
            <a:avLst/>
          </a:prstGeom>
        </p:spPr>
      </p:pic>
      <p:pic>
        <p:nvPicPr>
          <p:cNvPr id="12" name="Graphic 11" descr="Box">
            <a:extLst>
              <a:ext uri="{FF2B5EF4-FFF2-40B4-BE49-F238E27FC236}">
                <a16:creationId xmlns:a16="http://schemas.microsoft.com/office/drawing/2014/main" id="{54397F3B-5B37-4429-BBCD-997761DEC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21" y="4494210"/>
            <a:ext cx="914400" cy="914400"/>
          </a:xfrm>
          <a:prstGeom prst="rect">
            <a:avLst/>
          </a:prstGeom>
        </p:spPr>
      </p:pic>
    </p:spTree>
    <p:extLst>
      <p:ext uri="{BB962C8B-B14F-4D97-AF65-F5344CB8AC3E}">
        <p14:creationId xmlns:p14="http://schemas.microsoft.com/office/powerpoint/2010/main" val="36451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Quatrième partie du parcours…</a:t>
            </a:r>
          </a:p>
        </p:txBody>
      </p:sp>
      <p:pic>
        <p:nvPicPr>
          <p:cNvPr id="5" name="Picture 4" descr="Diagram  Description automatically generated">
            <a:extLst>
              <a:ext uri="{FF2B5EF4-FFF2-40B4-BE49-F238E27FC236}">
                <a16:creationId xmlns:a16="http://schemas.microsoft.com/office/drawing/2014/main" id="{EAB60866-D215-4C7C-9421-4F6CB4D88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40426"/>
          </a:xfrm>
          <a:prstGeom prst="rect">
            <a:avLst/>
          </a:prstGeom>
        </p:spPr>
      </p:pic>
      <p:pic>
        <p:nvPicPr>
          <p:cNvPr id="4" name="Picture 3" descr="A screenshot of a video game&#10;&#10;Description automatically generated">
            <a:extLst>
              <a:ext uri="{FF2B5EF4-FFF2-40B4-BE49-F238E27FC236}">
                <a16:creationId xmlns:a16="http://schemas.microsoft.com/office/drawing/2014/main" id="{16D85BA0-FEDC-4171-BF90-6A4EAACD235C}"/>
              </a:ext>
            </a:extLst>
          </p:cNvPr>
          <p:cNvPicPr>
            <a:picLocks noChangeAspect="1"/>
          </p:cNvPicPr>
          <p:nvPr/>
        </p:nvPicPr>
        <p:blipFill>
          <a:blip r:embed="rId3"/>
          <a:stretch>
            <a:fillRect/>
          </a:stretch>
        </p:blipFill>
        <p:spPr>
          <a:xfrm>
            <a:off x="0" y="1378511"/>
            <a:ext cx="9144000" cy="4100977"/>
          </a:xfrm>
          <a:prstGeom prst="rect">
            <a:avLst/>
          </a:prstGeom>
        </p:spPr>
      </p:pic>
    </p:spTree>
    <p:extLst>
      <p:ext uri="{BB962C8B-B14F-4D97-AF65-F5344CB8AC3E}">
        <p14:creationId xmlns:p14="http://schemas.microsoft.com/office/powerpoint/2010/main" val="21695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Première partie du parcours...</a:t>
            </a:r>
          </a:p>
        </p:txBody>
      </p:sp>
      <p:pic>
        <p:nvPicPr>
          <p:cNvPr id="4" name="Picture 3" descr="Timeline  Description automatically generated">
            <a:extLst>
              <a:ext uri="{FF2B5EF4-FFF2-40B4-BE49-F238E27FC236}">
                <a16:creationId xmlns:a16="http://schemas.microsoft.com/office/drawing/2014/main" id="{CA2D549F-B16C-4F89-AA0C-8B06C94ADA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3148"/>
            <a:ext cx="9144000" cy="3733800"/>
          </a:xfrm>
          <a:prstGeom prst="rect">
            <a:avLst/>
          </a:prstGeom>
        </p:spPr>
      </p:pic>
      <p:pic>
        <p:nvPicPr>
          <p:cNvPr id="5" name="Picture 4">
            <a:extLst>
              <a:ext uri="{FF2B5EF4-FFF2-40B4-BE49-F238E27FC236}">
                <a16:creationId xmlns:a16="http://schemas.microsoft.com/office/drawing/2014/main" id="{1D0D6E8B-D762-41DE-AB39-FF9B4339A875}"/>
              </a:ext>
            </a:extLst>
          </p:cNvPr>
          <p:cNvPicPr>
            <a:picLocks noChangeAspect="1"/>
          </p:cNvPicPr>
          <p:nvPr/>
        </p:nvPicPr>
        <p:blipFill>
          <a:blip r:embed="rId3"/>
          <a:stretch>
            <a:fillRect/>
          </a:stretch>
        </p:blipFill>
        <p:spPr>
          <a:xfrm>
            <a:off x="0" y="1412017"/>
            <a:ext cx="9144000" cy="4033965"/>
          </a:xfrm>
          <a:prstGeom prst="rect">
            <a:avLst/>
          </a:prstGeom>
        </p:spPr>
      </p:pic>
    </p:spTree>
    <p:extLst>
      <p:ext uri="{BB962C8B-B14F-4D97-AF65-F5344CB8AC3E}">
        <p14:creationId xmlns:p14="http://schemas.microsoft.com/office/powerpoint/2010/main" val="248638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a:t>
            </a:r>
            <a:r>
              <a:rPr lang="en-GB" dirty="0"/>
              <a:t>?</a:t>
            </a:r>
          </a:p>
        </p:txBody>
      </p:sp>
      <p:sp>
        <p:nvSpPr>
          <p:cNvPr id="5" name="Text Placeholder 4"/>
          <p:cNvSpPr>
            <a:spLocks noGrp="1"/>
          </p:cNvSpPr>
          <p:nvPr>
            <p:ph idx="1"/>
          </p:nvPr>
        </p:nvSpPr>
        <p:spPr>
          <a:xfrm>
            <a:off x="2889766" y="1641640"/>
            <a:ext cx="5418552" cy="4597240"/>
          </a:xfrm>
        </p:spPr>
        <p:txBody>
          <a:bodyPr>
            <a:noAutofit/>
          </a:bodyPr>
          <a:lstStyle/>
          <a:p>
            <a:pPr marL="0" lvl="2" indent="0" algn="just">
              <a:buNone/>
            </a:pPr>
            <a:r>
              <a:rPr lang="fr-FR" sz="1400" dirty="0">
                <a:solidFill>
                  <a:srgbClr val="283A51"/>
                </a:solidFill>
              </a:rPr>
              <a:t>Un système de dénonciation ou de lancement d'alerte </a:t>
            </a:r>
            <a:r>
              <a:rPr lang="fr-FR" sz="1400" b="1" dirty="0">
                <a:solidFill>
                  <a:srgbClr val="283A51"/>
                </a:solidFill>
              </a:rPr>
              <a:t>aide le personnel à signaler ses préoccupations en matière de sauvegarde</a:t>
            </a:r>
            <a:r>
              <a:rPr lang="fr-FR" sz="1400" dirty="0">
                <a:solidFill>
                  <a:srgbClr val="283A51"/>
                </a:solidFill>
              </a:rPr>
              <a:t>, d’exploitation, d’atteintes et de harcèlement sexuels et d’autres formes de préjudices.</a:t>
            </a:r>
          </a:p>
          <a:p>
            <a:pPr marL="0" lvl="2" indent="0" algn="just">
              <a:buNone/>
            </a:pPr>
            <a:endParaRPr lang="fr-FR" sz="1400" dirty="0">
              <a:solidFill>
                <a:srgbClr val="283A51"/>
              </a:solidFill>
            </a:endParaRPr>
          </a:p>
          <a:p>
            <a:pPr marL="0" lvl="2" indent="0" algn="just">
              <a:buNone/>
            </a:pPr>
            <a:r>
              <a:rPr lang="fr-FR" sz="1400" dirty="0">
                <a:solidFill>
                  <a:srgbClr val="283A51"/>
                </a:solidFill>
              </a:rPr>
              <a:t>Ces systèmes doivent être </a:t>
            </a:r>
            <a:r>
              <a:rPr lang="fr-FR" sz="1400" b="1" dirty="0">
                <a:solidFill>
                  <a:srgbClr val="283A51"/>
                </a:solidFill>
              </a:rPr>
              <a:t>accessibles à tous </a:t>
            </a:r>
            <a:r>
              <a:rPr lang="fr-FR" sz="1400" dirty="0">
                <a:solidFill>
                  <a:srgbClr val="283A51"/>
                </a:solidFill>
              </a:rPr>
              <a:t>et fonctionner pour tous. Ils doivent accorder la priorité aux droits, aux besoins et aux souhaits des survivant.e.s.</a:t>
            </a:r>
          </a:p>
          <a:p>
            <a:pPr marL="0" lvl="2" indent="0" algn="just">
              <a:buNone/>
            </a:pPr>
            <a:endParaRPr lang="fr-FR" sz="1400" dirty="0">
              <a:solidFill>
                <a:srgbClr val="283A51"/>
              </a:solidFill>
            </a:endParaRPr>
          </a:p>
          <a:p>
            <a:pPr marL="0" lvl="2" indent="0" algn="just">
              <a:buNone/>
            </a:pPr>
            <a:r>
              <a:rPr lang="fr-FR" sz="1400" dirty="0">
                <a:solidFill>
                  <a:srgbClr val="283A51"/>
                </a:solidFill>
              </a:rPr>
              <a:t>Tous les employés et associés doivent avoir la garantie </a:t>
            </a:r>
            <a:r>
              <a:rPr lang="fr-FR" sz="1400" b="1" dirty="0">
                <a:solidFill>
                  <a:srgbClr val="283A51"/>
                </a:solidFill>
              </a:rPr>
              <a:t>que le système les soutiendra et les protégera lorsqu'ils feront un signalement</a:t>
            </a:r>
            <a:r>
              <a:rPr lang="fr-FR" sz="1400" dirty="0">
                <a:solidFill>
                  <a:srgbClr val="283A51"/>
                </a:solidFill>
              </a:rPr>
              <a:t>. Le système doit offrir une protection contre les plaintes qui ont pour but de nuire au personnel ou aux associé.es.</a:t>
            </a:r>
          </a:p>
          <a:p>
            <a:pPr marL="0" lvl="2" indent="0" algn="just">
              <a:buNone/>
            </a:pPr>
            <a:endParaRPr lang="fr-FR" sz="1400" dirty="0">
              <a:solidFill>
                <a:srgbClr val="283A51"/>
              </a:solidFill>
            </a:endParaRPr>
          </a:p>
          <a:p>
            <a:pPr marL="0" lvl="2" indent="0" algn="just">
              <a:buNone/>
            </a:pPr>
            <a:r>
              <a:rPr lang="fr-FR" sz="1400" b="1" dirty="0">
                <a:solidFill>
                  <a:srgbClr val="283A51"/>
                </a:solidFill>
              </a:rPr>
              <a:t>Les systèmes les plus efficaces sont ceux qui sont développés en collaboration avec le personnel</a:t>
            </a:r>
            <a:r>
              <a:rPr lang="fr-FR" sz="1400" dirty="0">
                <a:solidFill>
                  <a:srgbClr val="283A51"/>
                </a:solidFill>
              </a:rPr>
              <a:t>, afin d’identifier et surmonter les obstacles au signalement qu’un.e survivant.e peut rencontrer en raison de son genre, de son handicap, de sa race, de son âge ou d'autres appartenances identitaires.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491917" y="623888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30</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257E1BD6-9784-4E37-A833-D30CD3FAC887}"/>
              </a:ext>
            </a:extLst>
          </p:cNvPr>
          <p:cNvSpPr txBox="1"/>
          <p:nvPr/>
        </p:nvSpPr>
        <p:spPr>
          <a:xfrm>
            <a:off x="491917" y="1219200"/>
            <a:ext cx="7953993" cy="677108"/>
          </a:xfrm>
          <a:prstGeom prst="rect">
            <a:avLst/>
          </a:prstGeom>
          <a:noFill/>
        </p:spPr>
        <p:txBody>
          <a:bodyPr wrap="square">
            <a:spAutoFit/>
          </a:bodyPr>
          <a:lstStyle/>
          <a:p>
            <a:r>
              <a:rPr lang="fr-FR" sz="2000" dirty="0">
                <a:solidFill>
                  <a:srgbClr val="283A51"/>
                </a:solidFill>
                <a:latin typeface="Helvetica Light" panose="020B0403020202020204"/>
              </a:rPr>
              <a:t>Les systèmes de dénonciation et de lancement d'alerte</a:t>
            </a:r>
          </a:p>
          <a:p>
            <a:endParaRPr lang="en-GB" dirty="0"/>
          </a:p>
        </p:txBody>
      </p:sp>
      <p:pic>
        <p:nvPicPr>
          <p:cNvPr id="4" name="Graphic 3" descr="Megaphone1">
            <a:extLst>
              <a:ext uri="{FF2B5EF4-FFF2-40B4-BE49-F238E27FC236}">
                <a16:creationId xmlns:a16="http://schemas.microsoft.com/office/drawing/2014/main" id="{9F97CC1D-F452-4BA1-A05F-D996670C1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009" y="2382586"/>
            <a:ext cx="2498508" cy="2498508"/>
          </a:xfrm>
          <a:prstGeom prst="rect">
            <a:avLst/>
          </a:prstGeom>
        </p:spPr>
      </p:pic>
    </p:spTree>
    <p:extLst>
      <p:ext uri="{BB962C8B-B14F-4D97-AF65-F5344CB8AC3E}">
        <p14:creationId xmlns:p14="http://schemas.microsoft.com/office/powerpoint/2010/main" val="144472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a:t>
            </a:r>
          </a:p>
        </p:txBody>
      </p:sp>
      <p:sp>
        <p:nvSpPr>
          <p:cNvPr id="5" name="Text Placeholder 4"/>
          <p:cNvSpPr>
            <a:spLocks noGrp="1"/>
          </p:cNvSpPr>
          <p:nvPr>
            <p:ph idx="1"/>
          </p:nvPr>
        </p:nvSpPr>
        <p:spPr>
          <a:xfrm>
            <a:off x="611190" y="1226872"/>
            <a:ext cx="7921625" cy="538430"/>
          </a:xfrm>
        </p:spPr>
        <p:txBody>
          <a:bodyPr>
            <a:normAutofit/>
          </a:bodyPr>
          <a:lstStyle/>
          <a:p>
            <a:r>
              <a:rPr lang="fr-FR" dirty="0">
                <a:solidFill>
                  <a:srgbClr val="283A51"/>
                </a:solidFill>
              </a:rPr>
              <a:t>Mécanismes Communautaires de Plainte (MCP)</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7275"/>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31</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group of people standing in front of a crowd  Description automatically generated">
            <a:extLst>
              <a:ext uri="{FF2B5EF4-FFF2-40B4-BE49-F238E27FC236}">
                <a16:creationId xmlns:a16="http://schemas.microsoft.com/office/drawing/2014/main" id="{7A5DC07C-8E48-4E2D-AFEF-1813F0104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1824412"/>
            <a:ext cx="4902431" cy="3268287"/>
          </a:xfrm>
          <a:prstGeom prst="rect">
            <a:avLst/>
          </a:prstGeom>
        </p:spPr>
      </p:pic>
      <p:sp>
        <p:nvSpPr>
          <p:cNvPr id="8" name="TextBox 7">
            <a:extLst>
              <a:ext uri="{FF2B5EF4-FFF2-40B4-BE49-F238E27FC236}">
                <a16:creationId xmlns:a16="http://schemas.microsoft.com/office/drawing/2014/main" id="{7A8FDA7E-5A35-4668-80B9-A3EF9617717A}"/>
              </a:ext>
            </a:extLst>
          </p:cNvPr>
          <p:cNvSpPr txBox="1"/>
          <p:nvPr/>
        </p:nvSpPr>
        <p:spPr>
          <a:xfrm>
            <a:off x="5752407" y="1602413"/>
            <a:ext cx="3077269" cy="4247317"/>
          </a:xfrm>
          <a:prstGeom prst="rect">
            <a:avLst/>
          </a:prstGeom>
          <a:noFill/>
        </p:spPr>
        <p:txBody>
          <a:bodyPr wrap="square">
            <a:spAutoFit/>
          </a:bodyPr>
          <a:lstStyle/>
          <a:p>
            <a:pPr marL="0" lvl="2" indent="0">
              <a:buNone/>
            </a:pPr>
            <a:endParaRPr lang="en-GB" dirty="0"/>
          </a:p>
          <a:p>
            <a:pPr marL="0" lvl="2" indent="0">
              <a:buNone/>
            </a:pPr>
            <a:r>
              <a:rPr lang="fr-FR" dirty="0">
                <a:solidFill>
                  <a:srgbClr val="283A51"/>
                </a:solidFill>
              </a:rPr>
              <a:t>Toute personne avec laquelle l'organisation travaille doit avoir un moyen de signaler les problèmes de sauvegarde, d'exploitation, d’atteintes et de harcèlement sexuels.</a:t>
            </a:r>
          </a:p>
          <a:p>
            <a:pPr marL="0" lvl="2" indent="0">
              <a:buNone/>
            </a:pPr>
            <a:endParaRPr lang="fr-FR" dirty="0">
              <a:solidFill>
                <a:srgbClr val="283A51"/>
              </a:solidFill>
            </a:endParaRPr>
          </a:p>
          <a:p>
            <a:pPr marL="0" lvl="2" indent="0">
              <a:buNone/>
            </a:pPr>
            <a:r>
              <a:rPr lang="fr-FR" dirty="0">
                <a:solidFill>
                  <a:srgbClr val="283A51"/>
                </a:solidFill>
              </a:rPr>
              <a:t>Les MCP doivent donner la priorité aux droits, aux besoins et aux souhaits des survivant.es.</a:t>
            </a:r>
          </a:p>
          <a:p>
            <a:pPr marL="0" lvl="2" indent="0">
              <a:buNone/>
            </a:pPr>
            <a:endParaRPr lang="en-GB" dirty="0"/>
          </a:p>
          <a:p>
            <a:endParaRPr lang="en-GB" dirty="0"/>
          </a:p>
        </p:txBody>
      </p:sp>
      <p:sp>
        <p:nvSpPr>
          <p:cNvPr id="9" name="TextBox 8">
            <a:extLst>
              <a:ext uri="{FF2B5EF4-FFF2-40B4-BE49-F238E27FC236}">
                <a16:creationId xmlns:a16="http://schemas.microsoft.com/office/drawing/2014/main" id="{F0D66632-601A-4DE1-85C1-CD4C60C1BF88}"/>
              </a:ext>
            </a:extLst>
          </p:cNvPr>
          <p:cNvSpPr txBox="1"/>
          <p:nvPr/>
        </p:nvSpPr>
        <p:spPr>
          <a:xfrm>
            <a:off x="619200" y="5092699"/>
            <a:ext cx="3603665"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177064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F92E7-596A-42E5-B9F2-8A39CACA5043}"/>
              </a:ext>
            </a:extLst>
          </p:cNvPr>
          <p:cNvSpPr>
            <a:spLocks noGrp="1"/>
          </p:cNvSpPr>
          <p:nvPr>
            <p:ph idx="1"/>
          </p:nvPr>
        </p:nvSpPr>
        <p:spPr>
          <a:xfrm>
            <a:off x="116958" y="1729046"/>
            <a:ext cx="4854053" cy="4507456"/>
          </a:xfrm>
        </p:spPr>
        <p:txBody>
          <a:bodyPr>
            <a:normAutofit/>
          </a:bodyPr>
          <a:lstStyle/>
          <a:p>
            <a:pPr marL="0" lvl="2" indent="0" algn="just">
              <a:buNone/>
            </a:pPr>
            <a:br>
              <a:rPr lang="fr-FR" sz="1800" dirty="0">
                <a:solidFill>
                  <a:srgbClr val="283A51"/>
                </a:solidFill>
              </a:rPr>
            </a:br>
            <a:r>
              <a:rPr lang="fr-FR" sz="1800" dirty="0">
                <a:solidFill>
                  <a:srgbClr val="283A51"/>
                </a:solidFill>
              </a:rPr>
              <a:t>Les mécanismes les plus efficaces sont ceux qui sont </a:t>
            </a:r>
            <a:r>
              <a:rPr lang="fr-FR" sz="1800" b="1" dirty="0">
                <a:solidFill>
                  <a:srgbClr val="283A51"/>
                </a:solidFill>
              </a:rPr>
              <a:t>développés en collaboration avec les membres de la communauté. </a:t>
            </a:r>
            <a:r>
              <a:rPr lang="fr-FR" sz="1800" dirty="0">
                <a:solidFill>
                  <a:srgbClr val="283A51"/>
                </a:solidFill>
              </a:rPr>
              <a:t> Cela permet d’identifier et de surmonter les obstacles au signalement qu’un.e survivant.e peut rencontrer en raison de son genre, de son handicap, de sa race, de son âge ou d'autres appartenances identitaires.</a:t>
            </a:r>
          </a:p>
          <a:p>
            <a:pPr marL="0" lvl="2" indent="0" algn="just">
              <a:buNone/>
            </a:pPr>
            <a:r>
              <a:rPr lang="fr-FR" sz="1800" dirty="0">
                <a:solidFill>
                  <a:srgbClr val="283A51"/>
                </a:solidFill>
              </a:rPr>
              <a:t>Les mécanismes les plus efficaces </a:t>
            </a:r>
            <a:r>
              <a:rPr lang="fr-FR" sz="1800" b="1" dirty="0">
                <a:solidFill>
                  <a:srgbClr val="283A51"/>
                </a:solidFill>
              </a:rPr>
              <a:t>proposent une variété de canaux pour faire remonter les préoccupations ou signaler un préjudice</a:t>
            </a:r>
            <a:r>
              <a:rPr lang="fr-FR" sz="1800" dirty="0">
                <a:solidFill>
                  <a:srgbClr val="283A51"/>
                </a:solidFill>
              </a:rPr>
              <a:t>. De nombreuses organisations intègrent ces systèmes dans leurs mécanismes plus larges de gestion des plaintes.</a:t>
            </a:r>
          </a:p>
          <a:p>
            <a:endParaRPr lang="en-GB" dirty="0">
              <a:solidFill>
                <a:srgbClr val="283A51"/>
              </a:solidFill>
            </a:endParaRPr>
          </a:p>
        </p:txBody>
      </p:sp>
      <p:sp>
        <p:nvSpPr>
          <p:cNvPr id="3" name="Slide Number Placeholder 2">
            <a:extLst>
              <a:ext uri="{FF2B5EF4-FFF2-40B4-BE49-F238E27FC236}">
                <a16:creationId xmlns:a16="http://schemas.microsoft.com/office/drawing/2014/main" id="{E6BC3E10-B595-4A21-B54C-EC2E3E31C81F}"/>
              </a:ext>
            </a:extLst>
          </p:cNvPr>
          <p:cNvSpPr>
            <a:spLocks noGrp="1"/>
          </p:cNvSpPr>
          <p:nvPr>
            <p:ph type="sldNum" sz="quarter" idx="4"/>
          </p:nvPr>
        </p:nvSpPr>
        <p:spPr/>
        <p:txBody>
          <a:bodyPr/>
          <a:lstStyle/>
          <a:p>
            <a:fld id="{4FD9013D-92AD-C643-96A8-EBFE9D29F7C2}" type="slidenum">
              <a:rPr lang="en-US" smtClean="0">
                <a:solidFill>
                  <a:srgbClr val="283A51"/>
                </a:solidFill>
                <a:latin typeface="Helvetica Light" panose="020B0403020202020204" pitchFamily="34" charset="0"/>
              </a:rPr>
              <a:t>32</a:t>
            </a:fld>
            <a:r>
              <a:rPr lang="en-US">
                <a:solidFill>
                  <a:srgbClr val="283A51"/>
                </a:solidFill>
                <a:latin typeface="Helvetica Light" panose="020B0403020202020204" pitchFamily="34" charset="0"/>
              </a:rPr>
              <a:t> </a:t>
            </a:r>
            <a:r>
              <a:rPr lang="en-GB">
                <a:solidFill>
                  <a:srgbClr val="283A51"/>
                </a:solidFill>
                <a:latin typeface="Helvetica Light" panose="020B0403020202020204" pitchFamily="34" charset="0"/>
              </a:rPr>
              <a:t>| Le parcours de sauvegarde</a:t>
            </a:r>
          </a:p>
        </p:txBody>
      </p:sp>
      <p:sp>
        <p:nvSpPr>
          <p:cNvPr id="5" name="Text Placeholder 4">
            <a:extLst>
              <a:ext uri="{FF2B5EF4-FFF2-40B4-BE49-F238E27FC236}">
                <a16:creationId xmlns:a16="http://schemas.microsoft.com/office/drawing/2014/main" id="{9E84B240-FD5C-41D0-A967-672741816193}"/>
              </a:ext>
            </a:extLst>
          </p:cNvPr>
          <p:cNvSpPr txBox="1">
            <a:spLocks/>
          </p:cNvSpPr>
          <p:nvPr/>
        </p:nvSpPr>
        <p:spPr>
          <a:xfrm>
            <a:off x="611190" y="1226872"/>
            <a:ext cx="7921625" cy="538430"/>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283A51"/>
                </a:solidFill>
              </a:rPr>
              <a:t>Mécanismes Communautaires de Plainte (MCP)</a:t>
            </a:r>
          </a:p>
        </p:txBody>
      </p:sp>
      <p:sp>
        <p:nvSpPr>
          <p:cNvPr id="6" name="Title 6">
            <a:extLst>
              <a:ext uri="{FF2B5EF4-FFF2-40B4-BE49-F238E27FC236}">
                <a16:creationId xmlns:a16="http://schemas.microsoft.com/office/drawing/2014/main" id="{000883BD-4430-4FDC-98C4-D4D0C211AF1B}"/>
              </a:ext>
            </a:extLst>
          </p:cNvPr>
          <p:cNvSpPr>
            <a:spLocks noGrp="1"/>
          </p:cNvSpPr>
          <p:nvPr>
            <p:ph type="title"/>
          </p:nvPr>
        </p:nvSpPr>
        <p:spPr>
          <a:xfrm>
            <a:off x="619125" y="255588"/>
            <a:ext cx="8218488" cy="690562"/>
          </a:xfrm>
        </p:spPr>
        <p:txBody>
          <a:bodyPr/>
          <a:lstStyle/>
          <a:p>
            <a:r>
              <a:rPr lang="fr-FR" dirty="0"/>
              <a:t>4. Que faire en cas de problème </a:t>
            </a:r>
            <a:r>
              <a:rPr lang="en-GB" dirty="0"/>
              <a:t>?</a:t>
            </a:r>
          </a:p>
        </p:txBody>
      </p:sp>
      <p:pic>
        <p:nvPicPr>
          <p:cNvPr id="8" name="Picture 7" descr="A group of people sitting around a wooden table  Description automatically generated">
            <a:extLst>
              <a:ext uri="{FF2B5EF4-FFF2-40B4-BE49-F238E27FC236}">
                <a16:creationId xmlns:a16="http://schemas.microsoft.com/office/drawing/2014/main" id="{BAFA1119-243B-46AB-B647-7759238E4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6585" y="2427317"/>
            <a:ext cx="3541028" cy="2360886"/>
          </a:xfrm>
          <a:prstGeom prst="rect">
            <a:avLst/>
          </a:prstGeom>
        </p:spPr>
      </p:pic>
      <p:sp>
        <p:nvSpPr>
          <p:cNvPr id="9" name="TextBox 8">
            <a:extLst>
              <a:ext uri="{FF2B5EF4-FFF2-40B4-BE49-F238E27FC236}">
                <a16:creationId xmlns:a16="http://schemas.microsoft.com/office/drawing/2014/main" id="{5D04C4F3-446D-4021-BFB5-D21854E0C831}"/>
              </a:ext>
            </a:extLst>
          </p:cNvPr>
          <p:cNvSpPr txBox="1"/>
          <p:nvPr/>
        </p:nvSpPr>
        <p:spPr>
          <a:xfrm>
            <a:off x="5296585" y="4808619"/>
            <a:ext cx="3125585" cy="276999"/>
          </a:xfrm>
          <a:prstGeom prst="rect">
            <a:avLst/>
          </a:prstGeom>
          <a:noFill/>
        </p:spPr>
        <p:txBody>
          <a:bodyPr wrap="square">
            <a:spAutoFit/>
          </a:bodyPr>
          <a:lstStyle/>
          <a:p>
            <a:r>
              <a:rPr lang="en-GB" sz="1200" dirty="0">
                <a:solidFill>
                  <a:srgbClr val="283A51"/>
                </a:solidFill>
              </a:rPr>
              <a:t>Photo par Vincent </a:t>
            </a:r>
            <a:r>
              <a:rPr lang="en-GB" sz="1200" dirty="0" err="1">
                <a:solidFill>
                  <a:srgbClr val="283A51"/>
                </a:solidFill>
              </a:rPr>
              <a:t>Haiges</a:t>
            </a:r>
            <a:endParaRPr lang="en-GB" sz="1200" dirty="0">
              <a:solidFill>
                <a:srgbClr val="283A51"/>
              </a:solidFill>
            </a:endParaRPr>
          </a:p>
        </p:txBody>
      </p:sp>
    </p:spTree>
    <p:extLst>
      <p:ext uri="{BB962C8B-B14F-4D97-AF65-F5344CB8AC3E}">
        <p14:creationId xmlns:p14="http://schemas.microsoft.com/office/powerpoint/2010/main" val="21491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4. </a:t>
            </a:r>
            <a:r>
              <a:rPr lang="fr-FR" dirty="0"/>
              <a:t>Que faire en cas de problème </a:t>
            </a:r>
            <a:r>
              <a:rPr lang="en-GB" dirty="0"/>
              <a:t>?</a:t>
            </a:r>
          </a:p>
        </p:txBody>
      </p:sp>
      <p:sp>
        <p:nvSpPr>
          <p:cNvPr id="5" name="Text Placeholder 4"/>
          <p:cNvSpPr>
            <a:spLocks noGrp="1"/>
          </p:cNvSpPr>
          <p:nvPr>
            <p:ph idx="1"/>
          </p:nvPr>
        </p:nvSpPr>
        <p:spPr>
          <a:xfrm>
            <a:off x="522783" y="1439999"/>
            <a:ext cx="7921625" cy="547827"/>
          </a:xfrm>
        </p:spPr>
        <p:txBody>
          <a:bodyPr>
            <a:normAutofit/>
          </a:bodyPr>
          <a:lstStyle/>
          <a:p>
            <a:r>
              <a:rPr lang="en-GB">
                <a:solidFill>
                  <a:srgbClr val="283A51"/>
                </a:solidFill>
              </a:rPr>
              <a:t>Gestion de cas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24608" y="6233784"/>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33</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1FAC6367-2347-40DF-AA3D-564D6E20C0A7}"/>
              </a:ext>
            </a:extLst>
          </p:cNvPr>
          <p:cNvSpPr txBox="1"/>
          <p:nvPr/>
        </p:nvSpPr>
        <p:spPr>
          <a:xfrm>
            <a:off x="473426" y="1986467"/>
            <a:ext cx="4350365" cy="4308872"/>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La gestion de cas est le processus qu'une organisation utilise pour </a:t>
            </a:r>
            <a:r>
              <a:rPr lang="fr-FR" sz="1600" b="1" dirty="0">
                <a:solidFill>
                  <a:srgbClr val="283A51"/>
                </a:solidFill>
                <a:latin typeface="Helvetica Light" panose="020B0403020202020204"/>
              </a:rPr>
              <a:t>recevoir et répondre aux préoccupations relatives à la sauvegarde </a:t>
            </a:r>
            <a:r>
              <a:rPr lang="fr-FR" sz="1600" dirty="0">
                <a:solidFill>
                  <a:srgbClr val="283A51"/>
                </a:solidFill>
                <a:latin typeface="Helvetica Light" panose="020B0403020202020204"/>
              </a:rPr>
              <a:t>et à l’exploitation, aux atteintes et au harcèlement sexuels.</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La sûreté et la protection de l’ensemble des personnes impliquées dans les cas de sauvegarde sont des dimensions extrêmement importantes.</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b="1" dirty="0">
                <a:solidFill>
                  <a:srgbClr val="283A51"/>
                </a:solidFill>
                <a:latin typeface="Helvetica Light" panose="020B0403020202020204"/>
              </a:rPr>
              <a:t>Les droits, les besoins et les souhaits du/de la survivant.e doivent être prioritaires </a:t>
            </a:r>
            <a:r>
              <a:rPr lang="fr-FR" sz="1600" dirty="0">
                <a:solidFill>
                  <a:srgbClr val="283A51"/>
                </a:solidFill>
                <a:latin typeface="Helvetica Light" panose="020B0403020202020204"/>
              </a:rPr>
              <a:t>dans la gestion du cas et toutes les personnes impliquées dans l'affaire doivent être traitées avec dignité et respect. </a:t>
            </a:r>
            <a:r>
              <a:rPr lang="fr-FR" sz="1600" dirty="0">
                <a:solidFill>
                  <a:srgbClr val="283A51"/>
                </a:solidFill>
              </a:rPr>
              <a:t> </a:t>
            </a:r>
          </a:p>
          <a:p>
            <a:endParaRPr lang="en-GB" dirty="0">
              <a:solidFill>
                <a:srgbClr val="283A51"/>
              </a:solidFill>
            </a:endParaRPr>
          </a:p>
        </p:txBody>
      </p:sp>
      <p:sp>
        <p:nvSpPr>
          <p:cNvPr id="4" name="Hexagon 10" descr="Small child looking out from behind a gate.">
            <a:extLst>
              <a:ext uri="{FF2B5EF4-FFF2-40B4-BE49-F238E27FC236}">
                <a16:creationId xmlns:a16="http://schemas.microsoft.com/office/drawing/2014/main" id="{A6109B42-A3D7-435B-BFE6-376216499940}"/>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Helvetica" pitchFamily="2" charset="0"/>
            </a:endParaRPr>
          </a:p>
        </p:txBody>
      </p:sp>
    </p:spTree>
    <p:extLst>
      <p:ext uri="{BB962C8B-B14F-4D97-AF65-F5344CB8AC3E}">
        <p14:creationId xmlns:p14="http://schemas.microsoft.com/office/powerpoint/2010/main" val="303672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461-1128-4F6C-923D-82A94A93ADBE}"/>
              </a:ext>
            </a:extLst>
          </p:cNvPr>
          <p:cNvSpPr>
            <a:spLocks noGrp="1"/>
          </p:cNvSpPr>
          <p:nvPr>
            <p:ph idx="1"/>
          </p:nvPr>
        </p:nvSpPr>
        <p:spPr>
          <a:xfrm>
            <a:off x="1501180" y="1841738"/>
            <a:ext cx="7005600" cy="3732880"/>
          </a:xfrm>
        </p:spPr>
        <p:txBody>
          <a:bodyPr>
            <a:normAutofit fontScale="92500" lnSpcReduction="10000"/>
          </a:bodyPr>
          <a:lstStyle/>
          <a:p>
            <a:pPr marL="0" lvl="2" indent="0" algn="just">
              <a:buNone/>
            </a:pPr>
            <a:r>
              <a:rPr lang="fr-FR" sz="1600" dirty="0">
                <a:solidFill>
                  <a:srgbClr val="283A51"/>
                </a:solidFill>
              </a:rPr>
              <a:t>Les procédures de gestion des cas clarifient comment s’opère la gestion des incidents de sauvegarde ainsi que les allégations de cas. Ces procédures décrivent notamment </a:t>
            </a:r>
            <a:r>
              <a:rPr lang="fr-FR" sz="1600" b="1" dirty="0">
                <a:solidFill>
                  <a:srgbClr val="283A51"/>
                </a:solidFill>
              </a:rPr>
              <a:t>les modalités de renvoi d’une affaire aux autorités nationales pour des poursuites pénales </a:t>
            </a:r>
            <a:r>
              <a:rPr lang="fr-FR" sz="1600" dirty="0">
                <a:solidFill>
                  <a:srgbClr val="283A51"/>
                </a:solidFill>
              </a:rPr>
              <a:t>lorsqu'il existe des preuves à l'appui des allégations d'exploitation, d'atteintes sexuelles, ou d’harcèlement sexuels (EAHS).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procédures doivent également inclure des informations sur </a:t>
            </a:r>
            <a:r>
              <a:rPr lang="fr-FR" sz="1600" b="1" dirty="0">
                <a:solidFill>
                  <a:srgbClr val="283A51"/>
                </a:solidFill>
              </a:rPr>
              <a:t>la manière d'orienter les survivant.e.s d'</a:t>
            </a:r>
            <a:r>
              <a:rPr lang="fr-FR" sz="1600" dirty="0">
                <a:solidFill>
                  <a:srgbClr val="283A51"/>
                </a:solidFill>
              </a:rPr>
              <a:t> EAHS</a:t>
            </a:r>
            <a:r>
              <a:rPr lang="fr-FR" sz="1600" b="1" dirty="0">
                <a:solidFill>
                  <a:srgbClr val="283A51"/>
                </a:solidFill>
              </a:rPr>
              <a:t> vers des services appropriés de qualité. </a:t>
            </a:r>
            <a:r>
              <a:rPr lang="fr-FR" sz="1600" dirty="0">
                <a:solidFill>
                  <a:srgbClr val="283A51"/>
                </a:solidFill>
              </a:rPr>
              <a:t>Par exemple, un.e survivant.e peut avoir besoin de services médicaux, juridiques ou autres, mais les informations relatives au/à la survivant.e (données personnelles) ainsi qu’à son cas ne doivent être partagée que s’il/elle souhaite accéder aux services proposés et qu’il/elle a donné son consentement éclairé au partage de ses informations et au référencement vers ces services.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procédures doivent prendre en considération le contexte juridique et social local.</a:t>
            </a:r>
          </a:p>
        </p:txBody>
      </p:sp>
      <p:sp>
        <p:nvSpPr>
          <p:cNvPr id="3" name="Slide Number Placeholder 2">
            <a:extLst>
              <a:ext uri="{FF2B5EF4-FFF2-40B4-BE49-F238E27FC236}">
                <a16:creationId xmlns:a16="http://schemas.microsoft.com/office/drawing/2014/main" id="{C6EC0743-9C49-4C11-9F0F-F1E8E12A627E}"/>
              </a:ext>
            </a:extLst>
          </p:cNvPr>
          <p:cNvSpPr>
            <a:spLocks noGrp="1"/>
          </p:cNvSpPr>
          <p:nvPr>
            <p:ph type="sldNum" sz="quarter" idx="4"/>
          </p:nvPr>
        </p:nvSpPr>
        <p:spPr/>
        <p:txBody>
          <a:bodyPr/>
          <a:lstStyle/>
          <a:p>
            <a:fld id="{4FD9013D-92AD-C643-96A8-EBFE9D29F7C2}" type="slidenum">
              <a:rPr lang="en-US" smtClean="0">
                <a:latin typeface="Helvetica Light" panose="020B0403020202020204" pitchFamily="34" charset="0"/>
              </a:rPr>
              <a:t>34</a:t>
            </a:fld>
            <a:r>
              <a:rPr lang="en-US">
                <a:latin typeface="Helvetica Light" panose="020B0403020202020204" pitchFamily="34" charset="0"/>
              </a:rPr>
              <a:t> </a:t>
            </a:r>
            <a:r>
              <a:rPr lang="en-GB">
                <a:latin typeface="Helvetica Light" panose="020B0403020202020204" pitchFamily="34" charset="0"/>
              </a:rPr>
              <a:t>| Le parcours de sauvegarde</a:t>
            </a:r>
          </a:p>
        </p:txBody>
      </p:sp>
      <p:sp>
        <p:nvSpPr>
          <p:cNvPr id="4" name="Title 3">
            <a:extLst>
              <a:ext uri="{FF2B5EF4-FFF2-40B4-BE49-F238E27FC236}">
                <a16:creationId xmlns:a16="http://schemas.microsoft.com/office/drawing/2014/main" id="{31AED28E-68BA-40B5-9459-E5DA9ED46326}"/>
              </a:ext>
            </a:extLst>
          </p:cNvPr>
          <p:cNvSpPr>
            <a:spLocks noGrp="1"/>
          </p:cNvSpPr>
          <p:nvPr>
            <p:ph type="title"/>
          </p:nvPr>
        </p:nvSpPr>
        <p:spPr/>
        <p:txBody>
          <a:bodyPr/>
          <a:lstStyle/>
          <a:p>
            <a:r>
              <a:rPr lang="fr-FR" dirty="0"/>
              <a:t>4. Que faire en cas de problème ?</a:t>
            </a:r>
          </a:p>
        </p:txBody>
      </p:sp>
      <p:sp>
        <p:nvSpPr>
          <p:cNvPr id="5" name="Text Placeholder 4">
            <a:extLst>
              <a:ext uri="{FF2B5EF4-FFF2-40B4-BE49-F238E27FC236}">
                <a16:creationId xmlns:a16="http://schemas.microsoft.com/office/drawing/2014/main" id="{0C0DDA84-B56E-4EB9-ABA2-B403780CF02A}"/>
              </a:ext>
            </a:extLst>
          </p:cNvPr>
          <p:cNvSpPr txBox="1">
            <a:spLocks/>
          </p:cNvSpPr>
          <p:nvPr/>
        </p:nvSpPr>
        <p:spPr>
          <a:xfrm>
            <a:off x="603175" y="1329388"/>
            <a:ext cx="7921625" cy="547827"/>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283A51"/>
                </a:solidFill>
              </a:rPr>
              <a:t>Les procédures de gestion de cas </a:t>
            </a:r>
          </a:p>
          <a:p>
            <a:pPr marL="0" lvl="2" indent="0">
              <a:buFont typeface="Arial" panose="020B0604020202020204" pitchFamily="34" charset="0"/>
              <a:buNone/>
            </a:pPr>
            <a:endParaRPr lang="en-GB" dirty="0"/>
          </a:p>
        </p:txBody>
      </p:sp>
      <p:pic>
        <p:nvPicPr>
          <p:cNvPr id="7" name="Graphic 6" descr="Open hand">
            <a:extLst>
              <a:ext uri="{FF2B5EF4-FFF2-40B4-BE49-F238E27FC236}">
                <a16:creationId xmlns:a16="http://schemas.microsoft.com/office/drawing/2014/main" id="{E2189774-C723-4598-881E-2E6F8575C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187" y="3538441"/>
            <a:ext cx="784746" cy="784746"/>
          </a:xfrm>
          <a:prstGeom prst="rect">
            <a:avLst/>
          </a:prstGeom>
        </p:spPr>
      </p:pic>
      <p:pic>
        <p:nvPicPr>
          <p:cNvPr id="9" name="Graphic 8" descr="Route (Two Pins With A Path)">
            <a:extLst>
              <a:ext uri="{FF2B5EF4-FFF2-40B4-BE49-F238E27FC236}">
                <a16:creationId xmlns:a16="http://schemas.microsoft.com/office/drawing/2014/main" id="{F147ECB3-267D-48D1-8BFB-BDD709B22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187" y="1914813"/>
            <a:ext cx="784746" cy="784746"/>
          </a:xfrm>
          <a:prstGeom prst="rect">
            <a:avLst/>
          </a:prstGeom>
        </p:spPr>
      </p:pic>
      <p:pic>
        <p:nvPicPr>
          <p:cNvPr id="11" name="Graphic 10" descr="Neighborhood">
            <a:extLst>
              <a:ext uri="{FF2B5EF4-FFF2-40B4-BE49-F238E27FC236}">
                <a16:creationId xmlns:a16="http://schemas.microsoft.com/office/drawing/2014/main" id="{FD15E4BF-25EA-4E2E-AEE6-7FD1DD9F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187" y="4913714"/>
            <a:ext cx="784746" cy="784746"/>
          </a:xfrm>
          <a:prstGeom prst="rect">
            <a:avLst/>
          </a:prstGeom>
        </p:spPr>
      </p:pic>
    </p:spTree>
    <p:extLst>
      <p:ext uri="{BB962C8B-B14F-4D97-AF65-F5344CB8AC3E}">
        <p14:creationId xmlns:p14="http://schemas.microsoft.com/office/powerpoint/2010/main" val="360999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 </a:t>
            </a:r>
          </a:p>
        </p:txBody>
      </p:sp>
      <p:sp>
        <p:nvSpPr>
          <p:cNvPr id="5" name="Text Placeholder 4"/>
          <p:cNvSpPr>
            <a:spLocks noGrp="1"/>
          </p:cNvSpPr>
          <p:nvPr>
            <p:ph idx="1"/>
          </p:nvPr>
        </p:nvSpPr>
        <p:spPr>
          <a:xfrm>
            <a:off x="611190" y="1440000"/>
            <a:ext cx="7921625" cy="468313"/>
          </a:xfrm>
        </p:spPr>
        <p:txBody>
          <a:bodyPr>
            <a:normAutofit/>
          </a:bodyPr>
          <a:lstStyle/>
          <a:p>
            <a:r>
              <a:rPr lang="fr-FR" dirty="0">
                <a:solidFill>
                  <a:srgbClr val="283A51"/>
                </a:solidFill>
              </a:rPr>
              <a:t>Enquêtes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13183" y="625850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35</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954B4011-22A5-45DC-99D9-F4748E6788CC}"/>
              </a:ext>
            </a:extLst>
          </p:cNvPr>
          <p:cNvSpPr txBox="1"/>
          <p:nvPr/>
        </p:nvSpPr>
        <p:spPr>
          <a:xfrm>
            <a:off x="1396022" y="1906828"/>
            <a:ext cx="6995558" cy="4308872"/>
          </a:xfrm>
          <a:prstGeom prst="rect">
            <a:avLst/>
          </a:prstGeom>
          <a:noFill/>
        </p:spPr>
        <p:txBody>
          <a:bodyPr wrap="square">
            <a:spAutoFit/>
          </a:bodyPr>
          <a:lstStyle/>
          <a:p>
            <a:pPr marL="0" lvl="2" indent="0" algn="just">
              <a:buNone/>
            </a:pPr>
            <a:r>
              <a:rPr lang="fr-FR" sz="1400" b="1" dirty="0">
                <a:solidFill>
                  <a:srgbClr val="283A51"/>
                </a:solidFill>
                <a:latin typeface="Helvetica Light" panose="020B0403020202020204"/>
                <a:cs typeface="Helvetica" panose="020B0604020202020204" pitchFamily="34" charset="0"/>
              </a:rPr>
              <a:t>Les enquêtes sur les cas de sauvegarde au sein d'une organisation </a:t>
            </a:r>
            <a:r>
              <a:rPr lang="fr-FR" sz="1400" dirty="0">
                <a:solidFill>
                  <a:srgbClr val="283A51"/>
                </a:solidFill>
                <a:latin typeface="Helvetica Light" panose="020B0403020202020204"/>
                <a:cs typeface="Helvetica" panose="020B0604020202020204" pitchFamily="34" charset="0"/>
              </a:rPr>
              <a:t>se focalisent sur la façon dont la politique interne ou le code de conduite de l'organisation ont pu être enfreints. Elles diffèrent des enquêtes criminelles.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Les enquêtes doivent être détaillées, confidentielles, impartiales, objectives et opportunes, ce qui exige une formation, des compétences et une expertise particulières.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Les organisations peuvent bénéficier </a:t>
            </a:r>
            <a:r>
              <a:rPr lang="fr-FR" sz="1400" dirty="0">
                <a:latin typeface="Helvetica Light" panose="020B0403020202020204"/>
                <a:cs typeface="Helvetica" panose="020B0604020202020204" pitchFamily="34" charset="0"/>
              </a:rPr>
              <a:t>de </a:t>
            </a:r>
            <a:r>
              <a:rPr lang="fr-FR" sz="1400" dirty="0">
                <a:latin typeface="Helvetica Light" panose="020B0403020202020204"/>
                <a:cs typeface="Helvetica" panose="020B0604020202020204" pitchFamily="34" charset="0"/>
                <a:hlinkClick r:id="rId2"/>
              </a:rPr>
              <a:t>directives d'enquête détaillées</a:t>
            </a:r>
            <a:r>
              <a:rPr lang="fr-FR" sz="1400" dirty="0">
                <a:latin typeface="Helvetica Light" panose="020B0403020202020204"/>
                <a:cs typeface="Helvetica" panose="020B0604020202020204" pitchFamily="34" charset="0"/>
              </a:rPr>
              <a:t>.</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Lorsque les organisations n'ont pas les compétences et l'expertise nécessaires pour mener elles-mêmes ces enquêtes, elles peuvent faire appel à des services externes d'enquête spécialisés.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Lorsqu'il existe des preuves à l'appui d'une allégation susceptible d'enfreindre la loi, </a:t>
            </a:r>
            <a:r>
              <a:rPr lang="fr-FR" sz="1400" b="1" dirty="0">
                <a:solidFill>
                  <a:srgbClr val="283A51"/>
                </a:solidFill>
                <a:latin typeface="Helvetica Light" panose="020B0403020202020204"/>
                <a:cs typeface="Helvetica" panose="020B0604020202020204" pitchFamily="34" charset="0"/>
              </a:rPr>
              <a:t>les organisations peuvent également avoir besoin de renvoyer l'affaire aux autorités compétentes pour conduire une enquête pénale</a:t>
            </a:r>
            <a:r>
              <a:rPr lang="fr-FR" sz="1400" dirty="0">
                <a:solidFill>
                  <a:srgbClr val="283A51"/>
                </a:solidFill>
                <a:latin typeface="Helvetica Light" panose="020B0403020202020204"/>
                <a:cs typeface="Helvetica" panose="020B0604020202020204" pitchFamily="34" charset="0"/>
              </a:rPr>
              <a:t>, selon les procédures de gestion des cas de l'organisation.</a:t>
            </a:r>
          </a:p>
          <a:p>
            <a:endParaRPr lang="en-GB" dirty="0"/>
          </a:p>
        </p:txBody>
      </p:sp>
      <p:pic>
        <p:nvPicPr>
          <p:cNvPr id="4" name="Graphic 3" descr="Magnifying glass">
            <a:extLst>
              <a:ext uri="{FF2B5EF4-FFF2-40B4-BE49-F238E27FC236}">
                <a16:creationId xmlns:a16="http://schemas.microsoft.com/office/drawing/2014/main" id="{0A0D7DF3-7673-4F30-95FC-8A3B16468E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0570" y="2005222"/>
            <a:ext cx="581511" cy="581511"/>
          </a:xfrm>
          <a:prstGeom prst="rect">
            <a:avLst/>
          </a:prstGeom>
        </p:spPr>
      </p:pic>
      <p:pic>
        <p:nvPicPr>
          <p:cNvPr id="10" name="Graphic 9" descr="Head with gears">
            <a:extLst>
              <a:ext uri="{FF2B5EF4-FFF2-40B4-BE49-F238E27FC236}">
                <a16:creationId xmlns:a16="http://schemas.microsoft.com/office/drawing/2014/main" id="{355A9927-6D1A-4DC6-88A9-385553373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190" y="2865191"/>
            <a:ext cx="714023" cy="714023"/>
          </a:xfrm>
          <a:prstGeom prst="rect">
            <a:avLst/>
          </a:prstGeom>
        </p:spPr>
      </p:pic>
      <p:pic>
        <p:nvPicPr>
          <p:cNvPr id="16" name="Graphic 15" descr="Bank">
            <a:extLst>
              <a:ext uri="{FF2B5EF4-FFF2-40B4-BE49-F238E27FC236}">
                <a16:creationId xmlns:a16="http://schemas.microsoft.com/office/drawing/2014/main" id="{0CDD4D69-8DA9-486E-A0A2-51EC3A9FB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70" y="5143272"/>
            <a:ext cx="714022" cy="714022"/>
          </a:xfrm>
          <a:prstGeom prst="rect">
            <a:avLst/>
          </a:prstGeom>
        </p:spPr>
      </p:pic>
      <p:pic>
        <p:nvPicPr>
          <p:cNvPr id="18" name="Graphic 17" descr="Address Book">
            <a:extLst>
              <a:ext uri="{FF2B5EF4-FFF2-40B4-BE49-F238E27FC236}">
                <a16:creationId xmlns:a16="http://schemas.microsoft.com/office/drawing/2014/main" id="{56E1FBDC-B874-4B62-98DB-0513F767E4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190" y="4061264"/>
            <a:ext cx="784832" cy="784832"/>
          </a:xfrm>
          <a:prstGeom prst="rect">
            <a:avLst/>
          </a:prstGeom>
        </p:spPr>
      </p:pic>
    </p:spTree>
    <p:extLst>
      <p:ext uri="{BB962C8B-B14F-4D97-AF65-F5344CB8AC3E}">
        <p14:creationId xmlns:p14="http://schemas.microsoft.com/office/powerpoint/2010/main" val="139346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D8BAF86-2793-480E-89EF-31B83F111B7D}"/>
              </a:ext>
            </a:extLst>
          </p:cNvPr>
          <p:cNvSpPr txBox="1">
            <a:spLocks/>
          </p:cNvSpPr>
          <p:nvPr/>
        </p:nvSpPr>
        <p:spPr>
          <a:xfrm>
            <a:off x="764563" y="162835"/>
            <a:ext cx="8218488" cy="691200"/>
          </a:xfrm>
          <a:prstGeom prst="rect">
            <a:avLst/>
          </a:prstGeom>
        </p:spPr>
        <p:txBody>
          <a:bodyPr vert="horz" lIns="0" tIns="0" rIns="0" bIns="0" anchor="t" anchorCtr="0">
            <a:no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fr-FR" sz="2000" dirty="0"/>
              <a:t>Points clés à retenir tout au long du parcours de sauvegarde</a:t>
            </a:r>
          </a:p>
        </p:txBody>
      </p:sp>
      <p:sp>
        <p:nvSpPr>
          <p:cNvPr id="5" name="TextBox 4">
            <a:extLst>
              <a:ext uri="{FF2B5EF4-FFF2-40B4-BE49-F238E27FC236}">
                <a16:creationId xmlns:a16="http://schemas.microsoft.com/office/drawing/2014/main" id="{A236218D-89C8-404B-A39A-93CFDB135167}"/>
              </a:ext>
            </a:extLst>
          </p:cNvPr>
          <p:cNvSpPr txBox="1"/>
          <p:nvPr/>
        </p:nvSpPr>
        <p:spPr>
          <a:xfrm>
            <a:off x="395426" y="854035"/>
            <a:ext cx="8218488" cy="6924973"/>
          </a:xfrm>
          <a:prstGeom prst="rect">
            <a:avLst/>
          </a:prstGeom>
          <a:noFill/>
        </p:spPr>
        <p:txBody>
          <a:bodyPr wrap="square">
            <a:spAutoFit/>
          </a:bodyPr>
          <a:lstStyle/>
          <a:p>
            <a:pPr marL="285750" indent="-285750" algn="just">
              <a:buFont typeface="Arial" panose="020B0604020202020204" pitchFamily="34" charset="0"/>
              <a:buChar char="•"/>
            </a:pPr>
            <a:r>
              <a:rPr lang="fr-FR" sz="1400" dirty="0">
                <a:solidFill>
                  <a:srgbClr val="283A51"/>
                </a:solidFill>
                <a:latin typeface="Helvetica Light" panose="020B0403020202020204"/>
              </a:rPr>
              <a:t>La sauvegarde consiste à protéger les personnes et à lutter contre les préjudices causés par le personnel et / ou les associé.es d’une organisation qui abusent de leur pouvoir.</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L'exploitation, les atteintes et le harcèlement sexuels peuvent se produire au sein de n'importe quelle organisation et dans n’importe quels cadres ou contextes. </a:t>
            </a:r>
          </a:p>
          <a:p>
            <a:pPr algn="just"/>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Les organisations ont la responsabilité d’identifier les sources de pouvoir en leur sein et les dirigeants ont la responsabilité de créer une culture de respect et de redevabilité.</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Les organisations doivent régulièrement évaluer leur propre positionnement par rapport aux normes de sauvegarde ainsi que les risques de sauvegarde et elles doivent créer et surveiller leurs plans de sauvegarde développés et mis en œuvre à l'échelle de l'organisation.</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La sauvegarde doit être prise en compte à tous les niveaux et dans chaque segment d’une organisation : à travers l’adoption de normes, de politiques et de procédures de sauvegarde ; de mécanismes de gouvernance et de redevabilité ; dans ses communications ; dans ses activités d’apprentissage et de développement ; au sein du département des ressources humaines ; dans ses approches de programmation ; dans ses stratégies médias et ses outils de communications ; dans la collecte de fonds ; dans ses partenariats et les TIC. </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Pour faire face aux incidents de sauvegarde, les organisations ont besoin de systèmes accessibles auxquels tous les employés, associés et personnes membres des communautés peuvent accéder pour signaler les cas. Les organisations ont besoin de procédures de gestion des cas et d'enquêtes claires.</a:t>
            </a: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sz="1800" dirty="0">
              <a:solidFill>
                <a:srgbClr val="283A51"/>
              </a:solidFill>
            </a:endParaRPr>
          </a:p>
          <a:p>
            <a:pPr marL="285750" indent="-285750">
              <a:buFont typeface="Arial" panose="020B0604020202020204" pitchFamily="34" charset="0"/>
              <a:buChar char="•"/>
            </a:pPr>
            <a:endParaRPr lang="en-GB" sz="1800" dirty="0">
              <a:solidFill>
                <a:srgbClr val="283A51"/>
              </a:solidFill>
            </a:endParaRP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dirty="0">
              <a:solidFill>
                <a:srgbClr val="283A51"/>
              </a:solidFill>
            </a:endParaRPr>
          </a:p>
        </p:txBody>
      </p:sp>
    </p:spTree>
    <p:extLst>
      <p:ext uri="{BB962C8B-B14F-4D97-AF65-F5344CB8AC3E}">
        <p14:creationId xmlns:p14="http://schemas.microsoft.com/office/powerpoint/2010/main" val="31982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765195" y="369964"/>
            <a:ext cx="7920000" cy="3057525"/>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GB" dirty="0">
              <a:solidFill>
                <a:schemeClr val="bg1"/>
              </a:solidFill>
            </a:endParaRPr>
          </a:p>
          <a:p>
            <a:pPr lvl="1"/>
            <a:r>
              <a:rPr lang="en-GB" sz="2800" b="1" dirty="0">
                <a:solidFill>
                  <a:srgbClr val="ECCF3E"/>
                </a:solidFill>
              </a:rPr>
              <a:t>Pour plus </a:t>
            </a:r>
            <a:r>
              <a:rPr lang="en-GB" sz="2800" b="1" dirty="0" err="1">
                <a:solidFill>
                  <a:srgbClr val="ECCF3E"/>
                </a:solidFill>
              </a:rPr>
              <a:t>d'assistance</a:t>
            </a:r>
            <a:r>
              <a:rPr lang="en-GB" sz="2800" b="1" dirty="0">
                <a:solidFill>
                  <a:srgbClr val="ECCF3E"/>
                </a:solidFill>
              </a:rPr>
              <a:t>, </a:t>
            </a:r>
            <a:r>
              <a:rPr lang="en-GB" sz="2800" b="1" dirty="0" err="1">
                <a:solidFill>
                  <a:srgbClr val="ECCF3E"/>
                </a:solidFill>
              </a:rPr>
              <a:t>d'outils</a:t>
            </a:r>
            <a:r>
              <a:rPr lang="en-GB" sz="2800" b="1" dirty="0">
                <a:solidFill>
                  <a:srgbClr val="ECCF3E"/>
                </a:solidFill>
              </a:rPr>
              <a:t> et de </a:t>
            </a:r>
            <a:r>
              <a:rPr lang="en-GB" sz="2800" b="1" dirty="0" err="1">
                <a:solidFill>
                  <a:srgbClr val="ECCF3E"/>
                </a:solidFill>
              </a:rPr>
              <a:t>ressources</a:t>
            </a:r>
            <a:r>
              <a:rPr lang="en-GB" sz="2800" b="1" dirty="0">
                <a:solidFill>
                  <a:srgbClr val="ECCF3E"/>
                </a:solidFill>
              </a:rPr>
              <a:t> sur la </a:t>
            </a:r>
            <a:r>
              <a:rPr lang="en-GB" sz="2800" b="1" dirty="0" err="1">
                <a:solidFill>
                  <a:srgbClr val="ECCF3E"/>
                </a:solidFill>
              </a:rPr>
              <a:t>sauvegarde</a:t>
            </a:r>
            <a:r>
              <a:rPr lang="en-GB" sz="2800" b="1" dirty="0">
                <a:solidFill>
                  <a:srgbClr val="ECCF3E"/>
                </a:solidFill>
              </a:rPr>
              <a:t>, </a:t>
            </a:r>
            <a:r>
              <a:rPr lang="en-GB" sz="2800" b="1" dirty="0" err="1">
                <a:solidFill>
                  <a:srgbClr val="ECCF3E"/>
                </a:solidFill>
              </a:rPr>
              <a:t>visitez</a:t>
            </a:r>
            <a:r>
              <a:rPr lang="en-GB" sz="2800" b="1" dirty="0">
                <a:solidFill>
                  <a:srgbClr val="ECCF3E"/>
                </a:solidFill>
              </a:rPr>
              <a:t> le site Web du Centre de </a:t>
            </a:r>
            <a:r>
              <a:rPr lang="en-GB" sz="2800" b="1" dirty="0" err="1">
                <a:solidFill>
                  <a:srgbClr val="ECCF3E"/>
                </a:solidFill>
              </a:rPr>
              <a:t>Ressources</a:t>
            </a:r>
            <a:r>
              <a:rPr lang="en-GB" sz="2800" b="1" dirty="0">
                <a:solidFill>
                  <a:srgbClr val="ECCF3E"/>
                </a:solidFill>
              </a:rPr>
              <a:t> et </a:t>
            </a:r>
            <a:r>
              <a:rPr lang="en-GB" sz="2800" b="1" dirty="0" err="1">
                <a:solidFill>
                  <a:srgbClr val="ECCF3E"/>
                </a:solidFill>
              </a:rPr>
              <a:t>d’Assistance</a:t>
            </a:r>
            <a:r>
              <a:rPr lang="en-GB" sz="2800" b="1" dirty="0">
                <a:solidFill>
                  <a:srgbClr val="ECCF3E"/>
                </a:solidFill>
              </a:rPr>
              <a:t> (CRA) :  </a:t>
            </a:r>
            <a:r>
              <a:rPr lang="en-GB" sz="2800" b="1" dirty="0">
                <a:solidFill>
                  <a:srgbClr val="ECCF3E"/>
                </a:solidFill>
                <a:hlinkClick r:id="rId2"/>
              </a:rPr>
              <a:t>safeguardingsupporthub.org </a:t>
            </a:r>
            <a:r>
              <a:rPr lang="en-GB" sz="2800" b="1" dirty="0">
                <a:solidFill>
                  <a:srgbClr val="ECCF3E"/>
                </a:solidFill>
              </a:rPr>
              <a:t> </a:t>
            </a: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765195" y="3427489"/>
            <a:ext cx="7742701" cy="1546861"/>
          </a:xfrm>
          <a:prstGeom prst="rect">
            <a:avLst/>
          </a:prstGeom>
        </p:spPr>
        <p:txBody>
          <a:bodyPr vert="horz" lIns="0" tIns="0" rIns="0" bIns="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i="1" dirty="0">
                <a:solidFill>
                  <a:schemeClr val="bg1"/>
                </a:solidFill>
                <a:effectLst/>
                <a:latin typeface="Calibri" panose="020F0502020204030204" pitchFamily="34" charset="0"/>
                <a:ea typeface="Calibri" panose="020F0502020204030204" pitchFamily="34" charset="0"/>
              </a:rPr>
              <a:t>Ce document est le résultat du programme Centre de Ressources et d’</a:t>
            </a:r>
            <a:r>
              <a:rPr lang="fr-FR" sz="1600" i="1" dirty="0">
                <a:solidFill>
                  <a:schemeClr val="bg1"/>
                </a:solidFill>
                <a:latin typeface="Calibri" panose="020F0502020204030204" pitchFamily="34" charset="0"/>
                <a:ea typeface="Calibri" panose="020F0502020204030204" pitchFamily="34" charset="0"/>
              </a:rPr>
              <a:t>A</a:t>
            </a:r>
            <a:r>
              <a:rPr lang="fr-FR" sz="1600" i="1" dirty="0">
                <a:solidFill>
                  <a:schemeClr val="bg1"/>
                </a:solidFill>
                <a:effectLst/>
                <a:latin typeface="Calibri" panose="020F0502020204030204" pitchFamily="34" charset="0"/>
                <a:ea typeface="Calibri" panose="020F0502020204030204" pitchFamily="34" charset="0"/>
              </a:rPr>
              <a:t>ssistance sur la sauvegarde (</a:t>
            </a:r>
            <a:r>
              <a:rPr lang="fr-FR" sz="1600" i="1" dirty="0" err="1">
                <a:solidFill>
                  <a:schemeClr val="bg1"/>
                </a:solidFill>
                <a:effectLst/>
                <a:latin typeface="Calibri" panose="020F0502020204030204" pitchFamily="34" charset="0"/>
                <a:ea typeface="Calibri" panose="020F0502020204030204" pitchFamily="34" charset="0"/>
              </a:rPr>
              <a:t>Safeguarding</a:t>
            </a:r>
            <a:r>
              <a:rPr lang="fr-FR" sz="1600" i="1" dirty="0">
                <a:solidFill>
                  <a:schemeClr val="bg1"/>
                </a:solidFill>
                <a:effectLst/>
                <a:latin typeface="Calibri" panose="020F0502020204030204" pitchFamily="34" charset="0"/>
                <a:ea typeface="Calibri" panose="020F0502020204030204" pitchFamily="34" charset="0"/>
              </a:rPr>
              <a:t> Resource and Support Hub) financé par UK </a:t>
            </a:r>
            <a:r>
              <a:rPr lang="fr-FR" sz="1600" i="1" dirty="0" err="1">
                <a:solidFill>
                  <a:schemeClr val="bg1"/>
                </a:solidFill>
                <a:effectLst/>
                <a:latin typeface="Calibri" panose="020F0502020204030204" pitchFamily="34" charset="0"/>
                <a:ea typeface="Calibri" panose="020F0502020204030204" pitchFamily="34" charset="0"/>
              </a:rPr>
              <a:t>Aid</a:t>
            </a:r>
            <a:r>
              <a:rPr lang="fr-FR" sz="1600" i="1" dirty="0">
                <a:solidFill>
                  <a:schemeClr val="bg1"/>
                </a:solidFill>
                <a:effectLst/>
                <a:latin typeface="Calibri" panose="020F0502020204030204" pitchFamily="34" charset="0"/>
                <a:ea typeface="Calibri" panose="020F0502020204030204" pitchFamily="34" charset="0"/>
              </a:rPr>
              <a:t> du gouvernement britannique. Cependant, les opinions exprimées et les informations qu'il contient ne sont pas nécessairement celles du gouvernement britannique ou approuvées par celui-ci, qui ne peut accepter aucune responsabilité pour ces opinions ou informations ou pour toute confiance qui leur est accordée.</a:t>
            </a:r>
            <a:endParaRPr lang="fr-FR" sz="1600" dirty="0">
              <a:solidFill>
                <a:schemeClr val="bg1"/>
              </a:solidFill>
              <a:effectLst/>
              <a:latin typeface="Calibri" panose="020F0502020204030204" pitchFamily="34" charset="0"/>
              <a:ea typeface="Calibri" panose="020F0502020204030204" pitchFamily="34" charset="0"/>
            </a:endParaRPr>
          </a:p>
          <a:p>
            <a:pPr algn="just"/>
            <a:r>
              <a:rPr lang="fr-FR" sz="1600" i="1" dirty="0">
                <a:solidFill>
                  <a:schemeClr val="bg1"/>
                </a:solidFill>
                <a:effectLst/>
                <a:latin typeface="Calibri" panose="020F0502020204030204" pitchFamily="34" charset="0"/>
                <a:ea typeface="Calibri" panose="020F0502020204030204" pitchFamily="34" charset="0"/>
              </a:rPr>
              <a:t>Cette publication a été préparée par le programme, les membres de son consortium et la communauté universitaire et des praticiens au sens large pour des conseils d’ordre général  sur des sujets d'intérêt. Pour toute information complémentaire ou demande de renseignements, contactez </a:t>
            </a:r>
            <a:r>
              <a:rPr lang="fr-FR" sz="1600" i="1"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veronica@rshub.org.uk</a:t>
            </a:r>
            <a:r>
              <a:rPr lang="fr-FR" sz="1600" i="1" dirty="0">
                <a:solidFill>
                  <a:schemeClr val="bg1"/>
                </a:solidFill>
                <a:effectLst/>
                <a:latin typeface="Calibri" panose="020F0502020204030204" pitchFamily="34" charset="0"/>
                <a:ea typeface="Calibri" panose="020F0502020204030204" pitchFamily="34" charset="0"/>
              </a:rPr>
              <a:t> </a:t>
            </a:r>
            <a:endParaRPr lang="fr-FR" sz="1600" dirty="0">
              <a:solidFill>
                <a:schemeClr val="bg1"/>
              </a:solidFill>
            </a:endParaRPr>
          </a:p>
        </p:txBody>
      </p:sp>
    </p:spTree>
    <p:extLst>
      <p:ext uri="{BB962C8B-B14F-4D97-AF65-F5344CB8AC3E}">
        <p14:creationId xmlns:p14="http://schemas.microsoft.com/office/powerpoint/2010/main" val="11416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712111" y="1910786"/>
            <a:ext cx="3770142" cy="3429840"/>
          </a:xfrm>
        </p:spPr>
        <p:txBody>
          <a:bodyPr/>
          <a:lstStyle/>
          <a:p>
            <a:r>
              <a:rPr lang="fr-FR" b="1" dirty="0">
                <a:solidFill>
                  <a:srgbClr val="283A51"/>
                </a:solidFill>
              </a:rPr>
              <a:t>La sauvegarde </a:t>
            </a:r>
            <a:r>
              <a:rPr lang="fr-FR" b="1" dirty="0"/>
              <a:t>traite du </a:t>
            </a:r>
            <a:r>
              <a:rPr lang="fr-FR" b="1" dirty="0">
                <a:solidFill>
                  <a:srgbClr val="283A51"/>
                </a:solidFill>
              </a:rPr>
              <a:t>détournement de pouvoir</a:t>
            </a:r>
          </a:p>
        </p:txBody>
      </p:sp>
      <p:sp>
        <p:nvSpPr>
          <p:cNvPr id="13" name="Content Placeholder 12"/>
          <p:cNvSpPr>
            <a:spLocks noGrp="1"/>
          </p:cNvSpPr>
          <p:nvPr>
            <p:ph type="body" sz="quarter" idx="15"/>
          </p:nvPr>
        </p:nvSpPr>
        <p:spPr>
          <a:xfrm>
            <a:off x="4728490" y="1305651"/>
            <a:ext cx="4109244" cy="4572000"/>
          </a:xfrm>
        </p:spPr>
        <p:txBody>
          <a:bodyPr>
            <a:noAutofit/>
          </a:bodyPr>
          <a:lstStyle/>
          <a:p>
            <a:pPr algn="just"/>
            <a:r>
              <a:rPr lang="fr-FR" sz="1200" b="1" dirty="0">
                <a:solidFill>
                  <a:srgbClr val="283A51"/>
                </a:solidFill>
              </a:rPr>
              <a:t>Dans une organisation, certaines personnes peuvent avoir plus de pouvoir que d’autres en fonction de </a:t>
            </a:r>
            <a:r>
              <a:rPr lang="fr-FR" sz="1200" dirty="0">
                <a:solidFill>
                  <a:srgbClr val="283A51"/>
                </a:solidFill>
              </a:rPr>
              <a:t>leur genre, de leur race, leur statut de personne valide, de leur orientation sexuelle, de leur nationalité, de leur rôle au sein de l'organisation, de leur statut professionnel ou de leur niveau d’éducation. Les personnes ayant moins de pouvoir sont exposées à un plus grand risque d’exploitation et d’abus.</a:t>
            </a:r>
          </a:p>
          <a:p>
            <a:pPr algn="just"/>
            <a:endParaRPr lang="fr-FR" sz="1200" dirty="0">
              <a:solidFill>
                <a:srgbClr val="283A51"/>
              </a:solidFill>
            </a:endParaRPr>
          </a:p>
          <a:p>
            <a:pPr algn="just"/>
            <a:r>
              <a:rPr lang="fr-FR" sz="1200" b="1" dirty="0">
                <a:solidFill>
                  <a:srgbClr val="283A51"/>
                </a:solidFill>
              </a:rPr>
              <a:t>L'exploitation, les atteintes et harcèlements sexuels (EAHS) impliquent des personnes au sein d'une organisation qui abusent de leur pouvoir </a:t>
            </a:r>
            <a:r>
              <a:rPr lang="fr-FR" sz="1200" dirty="0">
                <a:solidFill>
                  <a:srgbClr val="283A51"/>
                </a:solidFill>
              </a:rPr>
              <a:t>contre des personnes moins puissantes </a:t>
            </a:r>
            <a:r>
              <a:rPr lang="fr-FR" sz="1200" b="1" dirty="0">
                <a:solidFill>
                  <a:srgbClr val="283A51"/>
                </a:solidFill>
              </a:rPr>
              <a:t>à des fins sexuelles, </a:t>
            </a:r>
            <a:r>
              <a:rPr lang="fr-FR" sz="1200" dirty="0">
                <a:solidFill>
                  <a:srgbClr val="283A51"/>
                </a:solidFill>
              </a:rPr>
              <a:t>que ce soit au sein de leur organisation, d'organisations partenaires ou les communautés avec et pour lesquelles travaille l'organisation. Les personnes de pouvoir peuvent aussi perpétrer des violences physiques et émotionnelles que nous définissons comme des violations de sauvegarde. </a:t>
            </a:r>
          </a:p>
          <a:p>
            <a:pPr algn="just"/>
            <a:endParaRPr lang="fr-FR" sz="1200" dirty="0">
              <a:solidFill>
                <a:srgbClr val="283A51"/>
              </a:solidFill>
            </a:endParaRPr>
          </a:p>
          <a:p>
            <a:pPr algn="just"/>
            <a:r>
              <a:rPr lang="fr-FR" sz="1200" b="1" dirty="0">
                <a:solidFill>
                  <a:srgbClr val="283A51"/>
                </a:solidFill>
              </a:rPr>
              <a:t>Les EAHS </a:t>
            </a:r>
            <a:r>
              <a:rPr lang="fr-FR" sz="1200" dirty="0">
                <a:solidFill>
                  <a:srgbClr val="283A51"/>
                </a:solidFill>
              </a:rPr>
              <a:t>touchent plus particulièrement les femmes et les filles mais peuvent également affecter les hommes et les garçons. </a:t>
            </a:r>
          </a:p>
        </p:txBody>
      </p:sp>
      <p:sp>
        <p:nvSpPr>
          <p:cNvPr id="6" name="Title 5"/>
          <p:cNvSpPr>
            <a:spLocks noGrp="1"/>
          </p:cNvSpPr>
          <p:nvPr>
            <p:ph type="title"/>
          </p:nvPr>
        </p:nvSpPr>
        <p:spPr>
          <a:xfrm>
            <a:off x="619246" y="255600"/>
            <a:ext cx="8218488" cy="691200"/>
          </a:xfrm>
        </p:spPr>
        <p:txBody>
          <a:bodyPr/>
          <a:lstStyle/>
          <a:p>
            <a:r>
              <a:rPr lang="fr-FR"/>
              <a:t>1. Qu'est-ce que la sauvegarde ?</a:t>
            </a:r>
          </a:p>
        </p:txBody>
      </p:sp>
      <p:sp>
        <p:nvSpPr>
          <p:cNvPr id="8" name="Slide Number Placeholder 5">
            <a:extLst>
              <a:ext uri="{FF2B5EF4-FFF2-40B4-BE49-F238E27FC236}">
                <a16:creationId xmlns:a16="http://schemas.microsoft.com/office/drawing/2014/main" id="{6C9AABF5-CCC6-4846-A197-F40ED179B70F}"/>
              </a:ext>
            </a:extLst>
          </p:cNvPr>
          <p:cNvSpPr>
            <a:spLocks noGrp="1"/>
          </p:cNvSpPr>
          <p:nvPr>
            <p:ph type="sldNum" sz="quarter" idx="4"/>
          </p:nvPr>
        </p:nvSpPr>
        <p:spPr>
          <a:prstGeom prst="rect">
            <a:avLst/>
          </a:prstGeom>
        </p:spPr>
        <p:txBody>
          <a:bodyPr vert="horz" lIns="0" tIns="45720" rIns="0" bIns="45720" anchor="b"/>
          <a:lstStyle>
            <a:lvl1pPr algn="l">
              <a:defRPr sz="1000">
                <a:solidFill>
                  <a:schemeClr val="tx2"/>
                </a:solidFill>
                <a:latin typeface="+mj-lt"/>
              </a:defRPr>
            </a:lvl1pPr>
          </a:lstStyle>
          <a:p>
            <a:endParaRPr lang="fr-FR">
              <a:latin typeface="Helvetica" pitchFamily="2" charset="0"/>
            </a:endParaRPr>
          </a:p>
          <a:p>
            <a:fld id="{4FD9013D-92AD-C643-96A8-EBFE9D29F7C2}" type="slidenum">
              <a:rPr lang="fr-FR" sz="1200" smtClean="0">
                <a:solidFill>
                  <a:srgbClr val="283A51"/>
                </a:solidFill>
                <a:latin typeface="Helvetica Light" panose="020B0403020202020204" pitchFamily="34" charset="0"/>
              </a:rPr>
              <a:t>4</a:t>
            </a:fld>
            <a:r>
              <a:rPr lang="fr-FR" sz="1200">
                <a:solidFill>
                  <a:srgbClr val="283A51"/>
                </a:solidFill>
                <a:latin typeface="Helvetica Light" panose="020B0403020202020204" pitchFamily="34" charset="0"/>
              </a:rPr>
              <a:t> | Le parcours de sauvegarde</a:t>
            </a:r>
          </a:p>
        </p:txBody>
      </p:sp>
    </p:spTree>
    <p:extLst>
      <p:ext uri="{BB962C8B-B14F-4D97-AF65-F5344CB8AC3E}">
        <p14:creationId xmlns:p14="http://schemas.microsoft.com/office/powerpoint/2010/main" val="315542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465958" y="2064724"/>
            <a:ext cx="7294584" cy="2213020"/>
          </a:xfrm>
        </p:spPr>
        <p:txBody>
          <a:bodyPr>
            <a:normAutofit/>
          </a:bodyPr>
          <a:lstStyle/>
          <a:p>
            <a:pPr algn="just"/>
            <a:r>
              <a:rPr lang="fr-FR" sz="2000" b="1" dirty="0">
                <a:solidFill>
                  <a:srgbClr val="283A51"/>
                </a:solidFill>
              </a:rPr>
              <a:t>Protéger contre </a:t>
            </a:r>
            <a:r>
              <a:rPr lang="fr-FR" sz="2000" dirty="0">
                <a:solidFill>
                  <a:srgbClr val="283A51"/>
                </a:solidFill>
              </a:rPr>
              <a:t>l'exploitation, les atteintes et le harcèlement sexuels et les autres formes de préjudices générés par l'usage abusif du pouvoir.</a:t>
            </a:r>
            <a:r>
              <a:rPr lang="fr-FR" dirty="0">
                <a:solidFill>
                  <a:srgbClr val="283A51"/>
                </a:solidFill>
              </a:rPr>
              <a:t> </a:t>
            </a:r>
            <a:endParaRPr lang="fr-FR" sz="2000" dirty="0">
              <a:solidFill>
                <a:srgbClr val="283A51"/>
              </a:solidFill>
            </a:endParaRPr>
          </a:p>
          <a:p>
            <a:pPr algn="just"/>
            <a:r>
              <a:rPr lang="fr-FR" sz="2000" b="1" dirty="0">
                <a:solidFill>
                  <a:srgbClr val="283A51"/>
                </a:solidFill>
              </a:rPr>
              <a:t>Traiter les dommages </a:t>
            </a:r>
            <a:r>
              <a:rPr lang="fr-FR" sz="2000" dirty="0">
                <a:solidFill>
                  <a:srgbClr val="283A51"/>
                </a:solidFill>
              </a:rPr>
              <a:t>causés par le personnel, les associés, les opérations ou les programmes de l'organisation qui peuvent être involontaires.</a:t>
            </a:r>
            <a:r>
              <a:rPr lang="fr-FR" dirty="0"/>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54788" y="6049434"/>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5</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8" name="Title 5">
            <a:extLst>
              <a:ext uri="{FF2B5EF4-FFF2-40B4-BE49-F238E27FC236}">
                <a16:creationId xmlns:a16="http://schemas.microsoft.com/office/drawing/2014/main" id="{F3FE8DCD-2F01-4DB1-81A5-8772411C735C}"/>
              </a:ext>
            </a:extLst>
          </p:cNvPr>
          <p:cNvSpPr>
            <a:spLocks noGrp="1"/>
          </p:cNvSpPr>
          <p:nvPr>
            <p:ph type="title"/>
          </p:nvPr>
        </p:nvSpPr>
        <p:spPr>
          <a:xfrm>
            <a:off x="619246" y="255600"/>
            <a:ext cx="8218488" cy="691200"/>
          </a:xfrm>
        </p:spPr>
        <p:txBody>
          <a:bodyPr/>
          <a:lstStyle/>
          <a:p>
            <a:r>
              <a:rPr lang="en-GB"/>
              <a:t>1. Qu'est-ce que la sauvegarde ?</a:t>
            </a:r>
          </a:p>
        </p:txBody>
      </p:sp>
      <p:pic>
        <p:nvPicPr>
          <p:cNvPr id="10" name="Picture 9" descr="A picture containing shape  Description automatically generated">
            <a:extLst>
              <a:ext uri="{FF2B5EF4-FFF2-40B4-BE49-F238E27FC236}">
                <a16:creationId xmlns:a16="http://schemas.microsoft.com/office/drawing/2014/main" id="{07288B74-FBF2-4338-9C5C-7F02B0906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0" y="2057685"/>
            <a:ext cx="854773" cy="854773"/>
          </a:xfrm>
          <a:prstGeom prst="rect">
            <a:avLst/>
          </a:prstGeom>
        </p:spPr>
      </p:pic>
      <p:sp>
        <p:nvSpPr>
          <p:cNvPr id="11" name="TextBox 10">
            <a:extLst>
              <a:ext uri="{FF2B5EF4-FFF2-40B4-BE49-F238E27FC236}">
                <a16:creationId xmlns:a16="http://schemas.microsoft.com/office/drawing/2014/main" id="{903A380A-CF60-430D-9BB7-BD3BD80AF14B}"/>
              </a:ext>
            </a:extLst>
          </p:cNvPr>
          <p:cNvSpPr txBox="1"/>
          <p:nvPr/>
        </p:nvSpPr>
        <p:spPr>
          <a:xfrm>
            <a:off x="554788" y="1248759"/>
            <a:ext cx="8034424" cy="677108"/>
          </a:xfrm>
          <a:prstGeom prst="rect">
            <a:avLst/>
          </a:prstGeom>
          <a:noFill/>
        </p:spPr>
        <p:txBody>
          <a:bodyPr wrap="square">
            <a:spAutoFit/>
          </a:bodyPr>
          <a:lstStyle/>
          <a:p>
            <a:r>
              <a:rPr lang="fr-FR" sz="2000" b="1" dirty="0">
                <a:solidFill>
                  <a:srgbClr val="283A51"/>
                </a:solidFill>
                <a:latin typeface="Helvetica Light" panose="020B0403020202020204"/>
              </a:rPr>
              <a:t>La sauvegarde signifie qu'une organisation prend des mesures pour</a:t>
            </a:r>
            <a:r>
              <a:rPr lang="fr-FR" dirty="0">
                <a:solidFill>
                  <a:srgbClr val="283A51"/>
                </a:solidFill>
              </a:rPr>
              <a:t> :</a:t>
            </a:r>
            <a:r>
              <a:rPr lang="fr-FR" dirty="0"/>
              <a:t> </a:t>
            </a:r>
          </a:p>
        </p:txBody>
      </p:sp>
      <p:pic>
        <p:nvPicPr>
          <p:cNvPr id="15" name="Graphic 14" descr="Warning">
            <a:extLst>
              <a:ext uri="{FF2B5EF4-FFF2-40B4-BE49-F238E27FC236}">
                <a16:creationId xmlns:a16="http://schemas.microsoft.com/office/drawing/2014/main" id="{6A01B13E-4D26-4E89-B3D0-8EDDCD440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88" y="3250371"/>
            <a:ext cx="728313" cy="728313"/>
          </a:xfrm>
          <a:prstGeom prst="rect">
            <a:avLst/>
          </a:prstGeom>
        </p:spPr>
      </p:pic>
      <p:sp>
        <p:nvSpPr>
          <p:cNvPr id="16" name="TextBox 15">
            <a:extLst>
              <a:ext uri="{FF2B5EF4-FFF2-40B4-BE49-F238E27FC236}">
                <a16:creationId xmlns:a16="http://schemas.microsoft.com/office/drawing/2014/main" id="{0B2320E4-A546-4CC2-9F37-72F4659CA8E3}"/>
              </a:ext>
            </a:extLst>
          </p:cNvPr>
          <p:cNvSpPr txBox="1"/>
          <p:nvPr/>
        </p:nvSpPr>
        <p:spPr>
          <a:xfrm>
            <a:off x="619246" y="4503875"/>
            <a:ext cx="7782632" cy="1631216"/>
          </a:xfrm>
          <a:prstGeom prst="rect">
            <a:avLst/>
          </a:prstGeom>
          <a:noFill/>
        </p:spPr>
        <p:txBody>
          <a:bodyPr wrap="square">
            <a:spAutoFit/>
          </a:bodyPr>
          <a:lstStyle/>
          <a:p>
            <a:pPr algn="just"/>
            <a:r>
              <a:rPr lang="fr-FR" sz="2000" dirty="0">
                <a:solidFill>
                  <a:srgbClr val="283A51"/>
                </a:solidFill>
                <a:latin typeface="Helvetica Light" panose="020B0403020202020204"/>
              </a:rPr>
              <a:t>La sauvegarde se concentre sur la prévention et le traitement des dommages causés par une organisation. </a:t>
            </a:r>
            <a:r>
              <a:rPr lang="fr-FR" sz="2000" b="1" dirty="0">
                <a:solidFill>
                  <a:srgbClr val="283A51"/>
                </a:solidFill>
                <a:latin typeface="Helvetica Light" panose="020B0403020202020204"/>
              </a:rPr>
              <a:t>Les programmes de protection sont différents :</a:t>
            </a:r>
            <a:r>
              <a:rPr lang="fr-FR" sz="2000" dirty="0">
                <a:solidFill>
                  <a:srgbClr val="283A51"/>
                </a:solidFill>
                <a:latin typeface="Helvetica Light" panose="020B0403020202020204"/>
              </a:rPr>
              <a:t> ils se concentrent sur la prévention des préjudices causés par des personnes au sein des familles et des communautés.</a:t>
            </a:r>
          </a:p>
        </p:txBody>
      </p:sp>
    </p:spTree>
    <p:extLst>
      <p:ext uri="{BB962C8B-B14F-4D97-AF65-F5344CB8AC3E}">
        <p14:creationId xmlns:p14="http://schemas.microsoft.com/office/powerpoint/2010/main" val="13170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Histoire récente de la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26" name="TextBox 25">
            <a:extLst>
              <a:ext uri="{FF2B5EF4-FFF2-40B4-BE49-F238E27FC236}">
                <a16:creationId xmlns:a16="http://schemas.microsoft.com/office/drawing/2014/main" id="{3EA9DAF9-F3D8-473E-9C96-8BCD4E463130}"/>
              </a:ext>
            </a:extLst>
          </p:cNvPr>
          <p:cNvSpPr txBox="1"/>
          <p:nvPr/>
        </p:nvSpPr>
        <p:spPr>
          <a:xfrm>
            <a:off x="516835" y="1426135"/>
            <a:ext cx="8218488" cy="5663089"/>
          </a:xfrm>
          <a:prstGeom prst="rect">
            <a:avLst/>
          </a:prstGeom>
          <a:noFill/>
        </p:spPr>
        <p:txBody>
          <a:bodyPr wrap="square">
            <a:spAutoFit/>
          </a:bodyPr>
          <a:lstStyle/>
          <a:p>
            <a:pPr algn="just"/>
            <a:r>
              <a:rPr kumimoji="0" lang="fr-FR" sz="16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De nombreux </a:t>
            </a:r>
            <a:r>
              <a:rPr lang="fr-FR" sz="1600" dirty="0">
                <a:solidFill>
                  <a:srgbClr val="283A51"/>
                </a:solidFill>
                <a:latin typeface="Helvetica Light" panose="020B0403020202020204" pitchFamily="34" charset="0"/>
              </a:rPr>
              <a:t>cas d'exploitation et d'atteintes sexuelles</a:t>
            </a:r>
            <a:r>
              <a:rPr kumimoji="0" lang="fr-FR" sz="16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 commises par des personnes travaillant dans le secteur de l'aide et du développement ont été signalés au cours des dernières décennies.</a:t>
            </a:r>
          </a:p>
          <a:p>
            <a:pPr algn="just"/>
            <a:endParaRPr lang="fr-FR" sz="1600" dirty="0">
              <a:solidFill>
                <a:srgbClr val="283A51"/>
              </a:solidFill>
              <a:latin typeface="Helvetica Light" panose="020B0403020202020204" pitchFamily="34" charset="0"/>
            </a:endParaRPr>
          </a:p>
          <a:p>
            <a:pPr algn="just"/>
            <a:r>
              <a:rPr lang="fr-FR" sz="1600" dirty="0">
                <a:solidFill>
                  <a:srgbClr val="283A51"/>
                </a:solidFill>
                <a:latin typeface="Helvetica Light" panose="020B0403020202020204" pitchFamily="34" charset="0"/>
              </a:rPr>
              <a:t>En 2002, un rapport décrivait l'exploitation et les atteintes sexuelles commises à l’encontre des populations réfugiées par des travailleurs humanitaires en Afrique de l'Ouest. Cela a conduit au développement des mesures spéciales des Nations Unies pour la Protection contre l’Exploitation et les Atteintes Sexuelles (PEAS), la mise en place du groupe de travail PEAS du comité permanent inter-organisations des Nations Unies, ainsi que et la Keeping Children Safe Coalition.</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En 2018, de nombreuses organisations ont commencé à revoir leurs politiques internes de sauvegarde, leurs pratiques, leur culture et leur leadership suite à de nouveaux signalements de cas d’exploitation et d’atteintes sexuelles dans le secteur du développement. En parallèle le mouvement #</a:t>
            </a:r>
            <a:r>
              <a:rPr lang="fr-FR" sz="1600" dirty="0" err="1">
                <a:solidFill>
                  <a:srgbClr val="283A51"/>
                </a:solidFill>
                <a:latin typeface="Helvetica Light" panose="020B0403020202020204"/>
              </a:rPr>
              <a:t>metoo</a:t>
            </a:r>
            <a:r>
              <a:rPr lang="fr-FR" sz="1600" dirty="0">
                <a:solidFill>
                  <a:srgbClr val="283A51"/>
                </a:solidFill>
                <a:latin typeface="Helvetica Light" panose="020B0403020202020204"/>
              </a:rPr>
              <a:t> mettait en lumière les expériences d’exploitation, d’abus et de harcèlement sexuels des femmes. </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Par la suite les organisations se sont particulièrement concentrées sur l'écoute des survivant.e.s.</a:t>
            </a:r>
          </a:p>
          <a:p>
            <a:endParaRPr lang="en-GB" sz="2000" dirty="0">
              <a:solidFill>
                <a:srgbClr val="283A51"/>
              </a:solidFill>
              <a:latin typeface="Helvetica Light" panose="020B0403020202020204" pitchFamily="34" charset="0"/>
            </a:endParaRPr>
          </a:p>
          <a:p>
            <a:endParaRPr kumimoji="0" lang="en-GB" sz="20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a:p>
            <a:endParaRPr lang="en-GB" dirty="0"/>
          </a:p>
        </p:txBody>
      </p:sp>
    </p:spTree>
    <p:extLst>
      <p:ext uri="{BB962C8B-B14F-4D97-AF65-F5344CB8AC3E}">
        <p14:creationId xmlns:p14="http://schemas.microsoft.com/office/powerpoint/2010/main" val="148728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772" y="216565"/>
            <a:ext cx="8532812" cy="691200"/>
          </a:xfrm>
        </p:spPr>
        <p:txBody>
          <a:bodyPr/>
          <a:lstStyle/>
          <a:p>
            <a:r>
              <a:rPr lang="fr-FR" sz="2000" dirty="0"/>
              <a:t>Où se produisent les cas d'exploitation, d’atteintes et d’harcèlement sexuels (EAHS) et les autres violations de sauvegarde ?</a:t>
            </a:r>
          </a:p>
        </p:txBody>
      </p:sp>
      <p:sp>
        <p:nvSpPr>
          <p:cNvPr id="5" name="Text Placeholder 4"/>
          <p:cNvSpPr>
            <a:spLocks noGrp="1"/>
          </p:cNvSpPr>
          <p:nvPr>
            <p:ph idx="1"/>
          </p:nvPr>
        </p:nvSpPr>
        <p:spPr>
          <a:xfrm>
            <a:off x="611189" y="1201202"/>
            <a:ext cx="7921625" cy="365125"/>
          </a:xfrm>
        </p:spPr>
        <p:txBody>
          <a:bodyPr>
            <a:normAutofit/>
          </a:bodyPr>
          <a:lstStyle/>
          <a:p>
            <a:r>
              <a:rPr lang="fr-FR" sz="1700" b="1" dirty="0">
                <a:solidFill>
                  <a:srgbClr val="283A51"/>
                </a:solidFill>
              </a:rPr>
              <a:t>Ils peuvent survenir sur tout lieu de travail ou programme d'aide. </a:t>
            </a:r>
            <a:endParaRPr lang="en-GB" dirty="0">
              <a:solidFill>
                <a:srgbClr val="283A51"/>
              </a:solidFill>
            </a:endParaRPr>
          </a:p>
          <a:p>
            <a:pPr marL="342900" indent="-34290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193293"/>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7</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FB990DBB-1AD9-4B4E-A004-2718B967BE80}"/>
              </a:ext>
            </a:extLst>
          </p:cNvPr>
          <p:cNvSpPr txBox="1"/>
          <p:nvPr/>
        </p:nvSpPr>
        <p:spPr>
          <a:xfrm>
            <a:off x="516362" y="1795542"/>
            <a:ext cx="3559593" cy="3600986"/>
          </a:xfrm>
          <a:prstGeom prst="rect">
            <a:avLst/>
          </a:prstGeom>
          <a:noFill/>
        </p:spPr>
        <p:txBody>
          <a:bodyPr wrap="square">
            <a:spAutoFit/>
          </a:bodyPr>
          <a:lstStyle/>
          <a:p>
            <a:r>
              <a:rPr lang="fr-FR" sz="1600" dirty="0">
                <a:solidFill>
                  <a:srgbClr val="283A51"/>
                </a:solidFill>
                <a:latin typeface="Helvetica Light" panose="020B0403020202020204"/>
              </a:rPr>
              <a:t>De hauts niveaux de risques sont présents dans : </a:t>
            </a:r>
          </a:p>
          <a:p>
            <a:pPr marL="285750" indent="-285750">
              <a:buFont typeface="Arial" panose="020B0604020202020204" pitchFamily="34" charset="0"/>
              <a:buChar char="•"/>
            </a:pPr>
            <a:r>
              <a:rPr lang="fr-FR" sz="1600" dirty="0">
                <a:solidFill>
                  <a:srgbClr val="283A51"/>
                </a:solidFill>
                <a:latin typeface="Helvetica Light" panose="020B0403020202020204"/>
              </a:rPr>
              <a:t>les zones caractérisées par l’extrême pauvreté </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humanitaires</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où la dépendance à l'aide des populations est élevée</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où l’on rencontre des problèmes de protection tels que le mariage forcé/précoce ou les violences basées sur le genre (VBG).</a:t>
            </a:r>
          </a:p>
          <a:p>
            <a:pPr marL="342900" indent="-342900">
              <a:buFont typeface="Arial" panose="020B0604020202020204" pitchFamily="34" charset="0"/>
              <a:buChar char="•"/>
            </a:pPr>
            <a:endParaRPr lang="fr-FR" dirty="0">
              <a:solidFill>
                <a:srgbClr val="283A51"/>
              </a:solidFill>
              <a:latin typeface="Helvetica Light" panose="020B0403020202020204"/>
            </a:endParaRPr>
          </a:p>
          <a:p>
            <a:endParaRPr lang="en-GB" dirty="0"/>
          </a:p>
        </p:txBody>
      </p:sp>
      <p:sp>
        <p:nvSpPr>
          <p:cNvPr id="8" name="TextBox 7">
            <a:extLst>
              <a:ext uri="{FF2B5EF4-FFF2-40B4-BE49-F238E27FC236}">
                <a16:creationId xmlns:a16="http://schemas.microsoft.com/office/drawing/2014/main" id="{2D7BB0AE-46F6-4B3D-9224-D6257BB109DE}"/>
              </a:ext>
            </a:extLst>
          </p:cNvPr>
          <p:cNvSpPr txBox="1"/>
          <p:nvPr/>
        </p:nvSpPr>
        <p:spPr>
          <a:xfrm>
            <a:off x="611186" y="4918134"/>
            <a:ext cx="8015980" cy="1354217"/>
          </a:xfrm>
          <a:prstGeom prst="rect">
            <a:avLst/>
          </a:prstGeom>
          <a:noFill/>
        </p:spPr>
        <p:txBody>
          <a:bodyPr wrap="square">
            <a:spAutoFit/>
          </a:bodyPr>
          <a:lstStyle/>
          <a:p>
            <a:pPr algn="just"/>
            <a:r>
              <a:rPr lang="fr-FR" sz="1600" dirty="0">
                <a:solidFill>
                  <a:srgbClr val="283A51"/>
                </a:solidFill>
                <a:latin typeface="Helvetica Light" panose="020B0403020202020204"/>
              </a:rPr>
              <a:t>Les organisations doivent évaluer les contextes au sein desquels elle opèrent et s’enquérir des problématiques de protection existantes ainsi que des catégories de populations les plus à risque. Les organisations peuvent alors planifier des actions de en matière de sauvegarde.</a:t>
            </a:r>
          </a:p>
          <a:p>
            <a:endParaRPr lang="en-GB" dirty="0"/>
          </a:p>
        </p:txBody>
      </p:sp>
      <p:pic>
        <p:nvPicPr>
          <p:cNvPr id="10" name="Picture 9" descr="A person standing on top of a sandy beach  Description automatically generated">
            <a:extLst>
              <a:ext uri="{FF2B5EF4-FFF2-40B4-BE49-F238E27FC236}">
                <a16:creationId xmlns:a16="http://schemas.microsoft.com/office/drawing/2014/main" id="{344F36AA-BAAE-4C4F-B215-5A8020E21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8793" y="1724405"/>
            <a:ext cx="4354021" cy="2902681"/>
          </a:xfrm>
          <a:prstGeom prst="rect">
            <a:avLst/>
          </a:prstGeom>
        </p:spPr>
      </p:pic>
      <p:sp>
        <p:nvSpPr>
          <p:cNvPr id="4" name="TextBox 3">
            <a:extLst>
              <a:ext uri="{FF2B5EF4-FFF2-40B4-BE49-F238E27FC236}">
                <a16:creationId xmlns:a16="http://schemas.microsoft.com/office/drawing/2014/main" id="{51629923-788E-41A7-A4D9-FAABC189369B}"/>
              </a:ext>
            </a:extLst>
          </p:cNvPr>
          <p:cNvSpPr txBox="1"/>
          <p:nvPr/>
        </p:nvSpPr>
        <p:spPr>
          <a:xfrm>
            <a:off x="4178792" y="4627086"/>
            <a:ext cx="2471389" cy="276999"/>
          </a:xfrm>
          <a:prstGeom prst="rect">
            <a:avLst/>
          </a:prstGeom>
          <a:noFill/>
        </p:spPr>
        <p:txBody>
          <a:bodyPr wrap="square">
            <a:spAutoFit/>
          </a:bodyPr>
          <a:lstStyle/>
          <a:p>
            <a:r>
              <a:rPr lang="en-GB" sz="1200"/>
              <a:t>Photo par Vincent Haiges</a:t>
            </a:r>
            <a:endParaRPr lang="en-GB" sz="1200" dirty="0"/>
          </a:p>
        </p:txBody>
      </p:sp>
    </p:spTree>
    <p:extLst>
      <p:ext uri="{BB962C8B-B14F-4D97-AF65-F5344CB8AC3E}">
        <p14:creationId xmlns:p14="http://schemas.microsoft.com/office/powerpoint/2010/main" val="25566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normes sectorielles</a:t>
            </a:r>
          </a:p>
        </p:txBody>
      </p:sp>
      <p:sp>
        <p:nvSpPr>
          <p:cNvPr id="5" name="Text Placeholder 4"/>
          <p:cNvSpPr>
            <a:spLocks noGrp="1"/>
          </p:cNvSpPr>
          <p:nvPr>
            <p:ph idx="1"/>
          </p:nvPr>
        </p:nvSpPr>
        <p:spPr>
          <a:xfrm>
            <a:off x="623647" y="1346582"/>
            <a:ext cx="4096785" cy="4057650"/>
          </a:xfrm>
        </p:spPr>
        <p:txBody>
          <a:bodyPr>
            <a:noAutofit/>
          </a:bodyPr>
          <a:lstStyle/>
          <a:p>
            <a:pPr marL="0" lvl="2" indent="0" algn="just">
              <a:buNone/>
            </a:pPr>
            <a:r>
              <a:rPr lang="fr-FR" sz="1600" dirty="0">
                <a:solidFill>
                  <a:srgbClr val="283A51"/>
                </a:solidFill>
              </a:rPr>
              <a:t>Il existe plusieurs catégories de normes de sauvegarde qui s'appliquent au secteur de l'aide humanitaire et du développement. </a:t>
            </a:r>
          </a:p>
          <a:p>
            <a:pPr marL="0" lvl="2" indent="0" algn="just">
              <a:buNone/>
            </a:pPr>
            <a:endParaRPr lang="fr-FR" sz="1600" dirty="0">
              <a:solidFill>
                <a:srgbClr val="283A51"/>
              </a:solidFill>
            </a:endParaRPr>
          </a:p>
          <a:p>
            <a:pPr marL="0" lvl="2" indent="0" algn="just">
              <a:buNone/>
            </a:pPr>
            <a:r>
              <a:rPr lang="fr-FR" sz="1600" dirty="0">
                <a:solidFill>
                  <a:srgbClr val="283A51"/>
                </a:solidFill>
              </a:rPr>
              <a:t>Elles définissent et décrivent ce dont une organisation a besoin pour travailler en toute sécurité.</a:t>
            </a:r>
          </a:p>
          <a:p>
            <a:pPr marL="0" lvl="2" indent="0" algn="just">
              <a:buNone/>
            </a:pPr>
            <a:endParaRPr lang="fr-FR" sz="1600" dirty="0">
              <a:solidFill>
                <a:srgbClr val="283A51"/>
              </a:solidFill>
            </a:endParaRPr>
          </a:p>
          <a:p>
            <a:pPr marL="0" lvl="2" indent="0" algn="just">
              <a:buNone/>
            </a:pPr>
            <a:r>
              <a:rPr lang="fr-FR" sz="1600" dirty="0">
                <a:solidFill>
                  <a:srgbClr val="283A51"/>
                </a:solidFill>
              </a:rPr>
              <a:t>Elles aident les organisations à mettre en œuvre des programmes de qualité qui rendent des comptes aux communautés.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donateurs exigent souvent que les organisations respectent certaines normes et renforcent leurs capacités afin de se qualifier pour obtenir un financement.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8</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3" name="Hexagon 10" descr="Small child looking out from behind a gate.">
            <a:extLst>
              <a:ext uri="{FF2B5EF4-FFF2-40B4-BE49-F238E27FC236}">
                <a16:creationId xmlns:a16="http://schemas.microsoft.com/office/drawing/2014/main" id="{01F2BDD7-6CFA-43E1-8BCA-6244C4B45E70}"/>
              </a:ext>
              <a:ext uri="{C183D7F6-B498-43B3-948B-1728B52AA6E4}">
                <adec:decorative xmlns:adec="http://schemas.microsoft.com/office/drawing/2017/decorative" val="0"/>
              </a:ext>
            </a:extLst>
          </p:cNvPr>
          <p:cNvSpPr>
            <a:spLocks noChangeAspect="1"/>
          </p:cNvSpPr>
          <p:nvPr/>
        </p:nvSpPr>
        <p:spPr>
          <a:xfrm rot="5400000">
            <a:off x="4775055" y="1673378"/>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Helvetica" pitchFamily="2" charset="0"/>
            </a:endParaRPr>
          </a:p>
        </p:txBody>
      </p:sp>
    </p:spTree>
    <p:extLst>
      <p:ext uri="{BB962C8B-B14F-4D97-AF65-F5344CB8AC3E}">
        <p14:creationId xmlns:p14="http://schemas.microsoft.com/office/powerpoint/2010/main" val="6856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Les normes sectorielles mondiales</a:t>
            </a:r>
          </a:p>
        </p:txBody>
      </p:sp>
      <p:sp>
        <p:nvSpPr>
          <p:cNvPr id="5" name="Text Placeholder 4"/>
          <p:cNvSpPr>
            <a:spLocks noGrp="1"/>
          </p:cNvSpPr>
          <p:nvPr>
            <p:ph idx="1"/>
          </p:nvPr>
        </p:nvSpPr>
        <p:spPr>
          <a:xfrm>
            <a:off x="611188" y="1400174"/>
            <a:ext cx="7911020" cy="4057650"/>
          </a:xfrm>
        </p:spPr>
        <p:txBody>
          <a:bodyPr>
            <a:noAutofit/>
          </a:bodyPr>
          <a:lstStyle/>
          <a:p>
            <a:pPr lvl="2" algn="just"/>
            <a:r>
              <a:rPr lang="fr-FR" sz="1600" dirty="0">
                <a:solidFill>
                  <a:srgbClr val="283A51"/>
                </a:solidFill>
              </a:rPr>
              <a:t>Recommandation du Comité d’Aide au Développement (CAD) de l'OCDE sur l’élimination de l'exploitation, des atteintes sexuelles et du harcèlement sexuel dans le contexte de la coopération pour le développement et de l’aide humanitaire</a:t>
            </a:r>
          </a:p>
          <a:p>
            <a:pPr lvl="2" algn="just"/>
            <a:endParaRPr lang="fr-FR" sz="1600" dirty="0">
              <a:solidFill>
                <a:srgbClr val="283A51"/>
              </a:solidFill>
            </a:endParaRPr>
          </a:p>
          <a:p>
            <a:pPr lvl="2" algn="just"/>
            <a:r>
              <a:rPr lang="fr-FR" sz="1600" dirty="0">
                <a:solidFill>
                  <a:srgbClr val="283A51"/>
                </a:solidFill>
              </a:rPr>
              <a:t>Normes Opérationnelles Minimales du comité permanent inter-organisations pour la Protection contre l’Exploitation et les Atteintes Sexuelles (PEAS) par son propre personnel</a:t>
            </a:r>
            <a:endParaRPr lang="fr-FR" sz="1400" dirty="0">
              <a:solidFill>
                <a:srgbClr val="283A51"/>
              </a:solidFill>
            </a:endParaRPr>
          </a:p>
          <a:p>
            <a:pPr lvl="2" algn="just"/>
            <a:endParaRPr lang="fr-FR" sz="1600" dirty="0">
              <a:solidFill>
                <a:srgbClr val="283A51"/>
              </a:solidFill>
            </a:endParaRPr>
          </a:p>
          <a:p>
            <a:pPr lvl="2" algn="just"/>
            <a:r>
              <a:rPr lang="fr-FR" sz="1600" dirty="0">
                <a:solidFill>
                  <a:srgbClr val="283A51"/>
                </a:solidFill>
              </a:rPr>
              <a:t>Norme humanitaire fondamentale de qualité et de redevabilité</a:t>
            </a:r>
          </a:p>
          <a:p>
            <a:pPr lvl="2" algn="just"/>
            <a:endParaRPr lang="fr-FR" sz="1600" dirty="0">
              <a:solidFill>
                <a:srgbClr val="283A51"/>
              </a:solidFill>
            </a:endParaRPr>
          </a:p>
          <a:p>
            <a:pPr lvl="2" algn="just"/>
            <a:r>
              <a:rPr lang="fr-FR" sz="1600" dirty="0">
                <a:solidFill>
                  <a:srgbClr val="283A51"/>
                </a:solidFill>
              </a:rPr>
              <a:t>Normes de Keeping Children Safe</a:t>
            </a:r>
          </a:p>
          <a:p>
            <a:pPr lvl="2" algn="just"/>
            <a:endParaRPr lang="fr-FR" sz="1600" dirty="0">
              <a:solidFill>
                <a:srgbClr val="283A51"/>
              </a:solidFill>
            </a:endParaRPr>
          </a:p>
          <a:p>
            <a:pPr lvl="2" algn="just"/>
            <a:r>
              <a:rPr lang="fr-FR" sz="1600" dirty="0">
                <a:solidFill>
                  <a:srgbClr val="283A51"/>
                </a:solidFill>
              </a:rPr>
              <a:t>Convention de l'Organisation Internationale du Travail sur la violence et le harcèlement sur le lieu de travail</a:t>
            </a:r>
          </a:p>
          <a:p>
            <a:pPr lvl="2"/>
            <a:endParaRPr lang="en-GB" sz="1800" dirty="0">
              <a:hlinkClick r:id="rId2"/>
            </a:endParaRPr>
          </a:p>
          <a:p>
            <a:pPr marL="457200" lvl="2" indent="-457200">
              <a:buAutoNum type="arabicPeriod"/>
            </a:pPr>
            <a:endParaRPr lang="en-GB" sz="2400" dirty="0"/>
          </a:p>
          <a:p>
            <a:pPr marL="342900" lvl="2" indent="-342900">
              <a:buAutoNum type="arabicPeriod"/>
            </a:pPr>
            <a:endParaRPr lang="en-GB" sz="1800"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9</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Tree>
    <p:extLst>
      <p:ext uri="{BB962C8B-B14F-4D97-AF65-F5344CB8AC3E}">
        <p14:creationId xmlns:p14="http://schemas.microsoft.com/office/powerpoint/2010/main" val="4120418636"/>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4327</Words>
  <Application>Microsoft Macintosh PowerPoint</Application>
  <PresentationFormat>On-screen Show (4:3)</PresentationFormat>
  <Paragraphs>307</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Helvetica</vt:lpstr>
      <vt:lpstr>Helvetica Light</vt:lpstr>
      <vt:lpstr>GEC_UKaid_template_newlogos3</vt:lpstr>
      <vt:lpstr>PowerPoint Presentation</vt:lpstr>
      <vt:lpstr>Cette présentation abordera les points suivants :</vt:lpstr>
      <vt:lpstr>Première partie du parcours...</vt:lpstr>
      <vt:lpstr>1. Qu'est-ce que la sauvegarde ?</vt:lpstr>
      <vt:lpstr>1. Qu'est-ce que la sauvegarde ?</vt:lpstr>
      <vt:lpstr>Histoire récente de la sauvegarde</vt:lpstr>
      <vt:lpstr>Où se produisent les cas d'exploitation, d’atteintes et d’harcèlement sexuels (EAHS) et les autres violations de sauvegarde ?</vt:lpstr>
      <vt:lpstr>Les normes sectorielles</vt:lpstr>
      <vt:lpstr>Les normes sectorielles mondiales</vt:lpstr>
      <vt:lpstr>Deuxième partie du parcours...</vt:lpstr>
      <vt:lpstr>2. Comment évaluer la sauvegarde ?</vt:lpstr>
      <vt:lpstr>2. Comment planifier la sauvegarde ?</vt:lpstr>
      <vt:lpstr>Les risques organisationnels de sauvegarde</vt:lpstr>
      <vt:lpstr>Les risques organisationnels de sauvegarde</vt:lpstr>
      <vt:lpstr>Troisième partie du parcours…</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Quatrième partie du parcours…</vt:lpstr>
      <vt:lpstr>4. Que faire en cas de problème ?</vt:lpstr>
      <vt:lpstr>4. Que faire en cas de problème ?</vt:lpstr>
      <vt:lpstr>4. Que faire en cas de problème ?</vt:lpstr>
      <vt:lpstr>4. Que faire en cas de problème ?</vt:lpstr>
      <vt:lpstr>4. Que faire en cas de problème ?</vt:lpstr>
      <vt:lpstr>4. Que faire en cas de problème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Raluca Verweijen-Slamnescu</cp:lastModifiedBy>
  <cp:revision>264</cp:revision>
  <cp:lastPrinted>2012-06-18T09:17:19Z</cp:lastPrinted>
  <dcterms:created xsi:type="dcterms:W3CDTF">2018-02-22T16:13:53Z</dcterms:created>
  <dcterms:modified xsi:type="dcterms:W3CDTF">2021-06-17T14:03:44Z</dcterms:modified>
</cp:coreProperties>
</file>