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0691813" cy="756126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DAF72-AA03-45EC-82BF-D03DDD33AF97}" v="2" dt="2023-09-28T11:22:26.351"/>
    <p1510:client id="{DF621D66-8BB6-E55F-36E2-AF58FF32E356}" v="32" dt="2023-10-13T23:18:33.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2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C9C8"/>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769"/>
            <a:ext cx="10692142" cy="7559344"/>
          </a:xfrm>
          <a:prstGeom prst="rect">
            <a:avLst/>
          </a:prstGeom>
          <a:noFill/>
        </p:spPr>
      </p:pic>
      <p:sp>
        <p:nvSpPr>
          <p:cNvPr id="3" name="Dikdörtgen 2"/>
          <p:cNvSpPr/>
          <p:nvPr/>
        </p:nvSpPr>
        <p:spPr>
          <a:xfrm>
            <a:off x="461726" y="3244158"/>
            <a:ext cx="9901474" cy="965703"/>
          </a:xfrm>
          <a:prstGeom prst="rect">
            <a:avLst/>
          </a:prstGeom>
          <a:noFill/>
        </p:spPr>
        <p:txBody>
          <a:bodyPr lIns="0" tIns="0" rIns="0" bIns="0">
            <a:noAutofit/>
          </a:bodyPr>
          <a:lstStyle/>
          <a:p>
            <a:pPr indent="0" algn="ctr">
              <a:lnSpc>
                <a:spcPct val="106000"/>
              </a:lnSpc>
            </a:pPr>
            <a:r>
              <a:rPr lang="tr-TR" sz="2800" dirty="0">
                <a:solidFill>
                  <a:srgbClr val="273950"/>
                </a:solidFill>
                <a:latin typeface="Arial"/>
              </a:rPr>
              <a:t>Nijerya'daki sivil toplum kuruluşları (STK'ler) için vaka yönetimi</a:t>
            </a:r>
          </a:p>
        </p:txBody>
      </p:sp>
      <p:pic>
        <p:nvPicPr>
          <p:cNvPr id="5" name="Picture 4" descr="A red and black logo&#10;&#10;Description automatically generated">
            <a:extLst>
              <a:ext uri="{FF2B5EF4-FFF2-40B4-BE49-F238E27FC236}">
                <a16:creationId xmlns:a16="http://schemas.microsoft.com/office/drawing/2014/main" id="{6A1CB989-7940-55D6-956D-FBD46E2B6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563" y="831501"/>
            <a:ext cx="688685" cy="938092"/>
          </a:xfrm>
          <a:prstGeom prst="rect">
            <a:avLst/>
          </a:prstGeom>
        </p:spPr>
      </p:pic>
      <p:sp>
        <p:nvSpPr>
          <p:cNvPr id="6" name="TextBox 5">
            <a:extLst>
              <a:ext uri="{FF2B5EF4-FFF2-40B4-BE49-F238E27FC236}">
                <a16:creationId xmlns:a16="http://schemas.microsoft.com/office/drawing/2014/main" id="{EB0732BA-4550-5DCE-3DBF-5B0FCBBB3EFA}"/>
              </a:ext>
            </a:extLst>
          </p:cNvPr>
          <p:cNvSpPr txBox="1"/>
          <p:nvPr/>
        </p:nvSpPr>
        <p:spPr>
          <a:xfrm>
            <a:off x="8279296" y="377687"/>
            <a:ext cx="2083904" cy="369332"/>
          </a:xfrm>
          <a:prstGeom prst="rect">
            <a:avLst/>
          </a:prstGeom>
          <a:noFill/>
        </p:spPr>
        <p:txBody>
          <a:bodyPr wrap="square" rtlCol="0">
            <a:spAutoFit/>
          </a:bodyPr>
          <a:lstStyle/>
          <a:p>
            <a:r>
              <a:rPr lang="hu-HU" dirty="0"/>
              <a:t>Supported by</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0692384" cy="7560564"/>
          </a:xfrm>
          <a:prstGeom prst="rect">
            <a:avLst/>
          </a:prstGeom>
          <a:noFill/>
        </p:spPr>
      </p:pic>
      <p:sp>
        <p:nvSpPr>
          <p:cNvPr id="3" name="Dikdörtgen 2"/>
          <p:cNvSpPr/>
          <p:nvPr/>
        </p:nvSpPr>
        <p:spPr>
          <a:xfrm>
            <a:off x="2093976" y="861060"/>
            <a:ext cx="6251448" cy="893064"/>
          </a:xfrm>
          <a:prstGeom prst="rect">
            <a:avLst/>
          </a:prstGeom>
          <a:noFill/>
        </p:spPr>
        <p:txBody>
          <a:bodyPr lIns="0" tIns="0" rIns="0" bIns="0" anchor="t">
            <a:noAutofit/>
          </a:bodyPr>
          <a:lstStyle/>
          <a:p>
            <a:pPr indent="0" algn="ctr">
              <a:lnSpc>
                <a:spcPct val="107000"/>
              </a:lnSpc>
            </a:pPr>
            <a:r>
              <a:rPr lang="tr-TR" sz="1100" dirty="0">
                <a:solidFill>
                  <a:srgbClr val="273950"/>
                </a:solidFill>
                <a:latin typeface="Arial"/>
              </a:rPr>
              <a:t>Bir endişe ortaya çıkar.</a:t>
            </a:r>
          </a:p>
          <a:p>
            <a:pPr indent="0" algn="ctr">
              <a:lnSpc>
                <a:spcPct val="107000"/>
              </a:lnSpc>
            </a:pPr>
            <a:r>
              <a:rPr lang="tr-TR" sz="1100" dirty="0">
                <a:solidFill>
                  <a:srgbClr val="273950"/>
                </a:solidFill>
                <a:latin typeface="Arial"/>
              </a:rPr>
              <a:t>Personel, temsilci, ortağın personeli, program katılımcıları veya STK'nızla etkileşimde bulunan herhangi biri tarafından bir bildirim veya şikayet iletilir.</a:t>
            </a:r>
            <a:endParaRPr lang="tr-TR" sz="1100" dirty="0">
              <a:solidFill>
                <a:srgbClr val="273950"/>
              </a:solidFill>
              <a:latin typeface="Arial"/>
              <a:cs typeface="Arial"/>
            </a:endParaRPr>
          </a:p>
          <a:p>
            <a:pPr indent="0" algn="ctr">
              <a:lnSpc>
                <a:spcPct val="107000"/>
              </a:lnSpc>
            </a:pPr>
            <a:r>
              <a:rPr lang="tr-TR" sz="1100" dirty="0">
                <a:solidFill>
                  <a:srgbClr val="273950"/>
                </a:solidFill>
                <a:latin typeface="Arial"/>
              </a:rPr>
              <a:t>Bir bildirim şu yollarla alınır: topluluk bildirim kanalları, dahili bildirim, gayri resmi tartışmalar, şüpheler, bir olaya tanık olma vb.</a:t>
            </a:r>
            <a:endParaRPr lang="tr-TR" sz="1100" dirty="0">
              <a:solidFill>
                <a:srgbClr val="273950"/>
              </a:solidFill>
              <a:latin typeface="Arial"/>
              <a:cs typeface="Arial"/>
            </a:endParaRPr>
          </a:p>
        </p:txBody>
      </p:sp>
      <p:sp>
        <p:nvSpPr>
          <p:cNvPr id="4" name="Dikdörtgen 3"/>
          <p:cNvSpPr/>
          <p:nvPr/>
        </p:nvSpPr>
        <p:spPr>
          <a:xfrm>
            <a:off x="4174236" y="3183636"/>
            <a:ext cx="2461260" cy="615696"/>
          </a:xfrm>
          <a:prstGeom prst="rect">
            <a:avLst/>
          </a:prstGeom>
          <a:noFill/>
        </p:spPr>
        <p:txBody>
          <a:bodyPr lIns="0" tIns="0" rIns="0" bIns="0" anchor="t">
            <a:noAutofit/>
          </a:bodyPr>
          <a:lstStyle/>
          <a:p>
            <a:pPr algn="ctr">
              <a:lnSpc>
                <a:spcPct val="107000"/>
              </a:lnSpc>
            </a:pPr>
            <a:r>
              <a:rPr lang="tr-TR" sz="1100" dirty="0">
                <a:solidFill>
                  <a:srgbClr val="273950"/>
                </a:solidFill>
                <a:latin typeface="Arial"/>
              </a:rPr>
              <a:t>Bildirimi belirlenen kişiye, örneğin yöneticinize, Çocuk ve Yetişkin Güvenliği / CSİTK odak kişisine vb. iletin.</a:t>
            </a:r>
          </a:p>
        </p:txBody>
      </p:sp>
      <p:sp>
        <p:nvSpPr>
          <p:cNvPr id="5" name="Dikdörtgen 4"/>
          <p:cNvSpPr/>
          <p:nvPr/>
        </p:nvSpPr>
        <p:spPr>
          <a:xfrm>
            <a:off x="652272" y="5199888"/>
            <a:ext cx="454152" cy="309372"/>
          </a:xfrm>
          <a:prstGeom prst="rect">
            <a:avLst/>
          </a:prstGeom>
          <a:noFill/>
        </p:spPr>
        <p:txBody>
          <a:bodyPr wrap="none" lIns="0" tIns="0" rIns="0" bIns="0">
            <a:noAutofit/>
          </a:bodyPr>
          <a:lstStyle/>
          <a:p>
            <a:pPr indent="0"/>
            <a:r>
              <a:rPr lang="tr-TR" sz="1400">
                <a:solidFill>
                  <a:srgbClr val="273950"/>
                </a:solidFill>
                <a:latin typeface="Arial"/>
              </a:rPr>
              <a:t>EVET</a:t>
            </a:r>
          </a:p>
        </p:txBody>
      </p:sp>
      <p:sp>
        <p:nvSpPr>
          <p:cNvPr id="6" name="Dikdörtgen 5"/>
          <p:cNvSpPr/>
          <p:nvPr/>
        </p:nvSpPr>
        <p:spPr>
          <a:xfrm>
            <a:off x="5743956" y="5212080"/>
            <a:ext cx="373380" cy="303276"/>
          </a:xfrm>
          <a:prstGeom prst="rect">
            <a:avLst/>
          </a:prstGeom>
          <a:noFill/>
        </p:spPr>
        <p:txBody>
          <a:bodyPr wrap="none" lIns="0" tIns="0" rIns="0" bIns="0">
            <a:noAutofit/>
          </a:bodyPr>
          <a:lstStyle/>
          <a:p>
            <a:pPr indent="0" algn="r"/>
            <a:r>
              <a:rPr lang="tr-TR" sz="1400">
                <a:solidFill>
                  <a:srgbClr val="273950"/>
                </a:solidFill>
                <a:latin typeface="Arial"/>
              </a:rPr>
              <a:t>HAYIR</a:t>
            </a:r>
          </a:p>
        </p:txBody>
      </p:sp>
      <p:sp>
        <p:nvSpPr>
          <p:cNvPr id="7" name="Dikdörtgen 6"/>
          <p:cNvSpPr/>
          <p:nvPr/>
        </p:nvSpPr>
        <p:spPr>
          <a:xfrm>
            <a:off x="6580632" y="5301996"/>
            <a:ext cx="3076956" cy="789432"/>
          </a:xfrm>
          <a:prstGeom prst="rect">
            <a:avLst/>
          </a:prstGeom>
          <a:noFill/>
        </p:spPr>
        <p:txBody>
          <a:bodyPr lIns="0" tIns="0" rIns="0" bIns="0">
            <a:noAutofit/>
          </a:bodyPr>
          <a:lstStyle/>
          <a:p>
            <a:pPr indent="0" algn="ctr">
              <a:lnSpc>
                <a:spcPct val="108000"/>
              </a:lnSpc>
            </a:pPr>
            <a:r>
              <a:rPr lang="tr-TR" sz="1100">
                <a:solidFill>
                  <a:srgbClr val="273950"/>
                </a:solidFill>
                <a:latin typeface="Arial"/>
              </a:rPr>
              <a:t>Dolandırıcılık veya yolsuzluk (finans ekibi) veya program şikayetleri (program veya İ&amp;D ekibi) gibi diğer iç şikayet prosedürlerini başlatın.</a:t>
            </a:r>
          </a:p>
        </p:txBody>
      </p:sp>
      <p:sp>
        <p:nvSpPr>
          <p:cNvPr id="8" name="Dikdörtgen 7"/>
          <p:cNvSpPr/>
          <p:nvPr/>
        </p:nvSpPr>
        <p:spPr>
          <a:xfrm>
            <a:off x="1895856" y="5515355"/>
            <a:ext cx="3064764" cy="1016073"/>
          </a:xfrm>
          <a:prstGeom prst="rect">
            <a:avLst/>
          </a:prstGeom>
          <a:noFill/>
        </p:spPr>
        <p:txBody>
          <a:bodyPr lIns="0" tIns="0" rIns="0" bIns="0">
            <a:noAutofit/>
          </a:bodyPr>
          <a:lstStyle/>
          <a:p>
            <a:pPr indent="0" algn="ctr">
              <a:lnSpc>
                <a:spcPct val="108000"/>
              </a:lnSpc>
            </a:pPr>
            <a:r>
              <a:rPr lang="tr-TR" sz="1100" dirty="0">
                <a:solidFill>
                  <a:srgbClr val="273950"/>
                </a:solidFill>
                <a:latin typeface="Arial"/>
              </a:rPr>
              <a:t>Bildirim veya şikayet cinsel sömürü, istismar, cinsel taciz (CSİT), zorbalık ve taciz, ekonomik sömürü, şiddet veya çocuklara veya yetişkinlere yönelik diğer istismarlarla mı ilgili?</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0692384" cy="7560564"/>
          </a:xfrm>
          <a:prstGeom prst="rect">
            <a:avLst/>
          </a:prstGeom>
          <a:noFill/>
        </p:spPr>
      </p:pic>
      <p:sp>
        <p:nvSpPr>
          <p:cNvPr id="3" name="Dikdörtgen 2"/>
          <p:cNvSpPr/>
          <p:nvPr/>
        </p:nvSpPr>
        <p:spPr>
          <a:xfrm>
            <a:off x="1754124" y="937260"/>
            <a:ext cx="2613660" cy="1133856"/>
          </a:xfrm>
          <a:prstGeom prst="rect">
            <a:avLst/>
          </a:prstGeom>
          <a:noFill/>
        </p:spPr>
        <p:txBody>
          <a:bodyPr lIns="0" tIns="0" rIns="0" bIns="0">
            <a:noAutofit/>
          </a:bodyPr>
          <a:lstStyle/>
          <a:p>
            <a:pPr indent="0" algn="ctr">
              <a:lnSpc>
                <a:spcPct val="107000"/>
              </a:lnSpc>
            </a:pPr>
            <a:r>
              <a:rPr lang="tr-TR" sz="1100" dirty="0">
                <a:solidFill>
                  <a:srgbClr val="273950"/>
                </a:solidFill>
                <a:latin typeface="Arial"/>
              </a:rPr>
              <a:t>Endişe veya şikayet STK personeliniz veya temsilcilerinizden kaynaklanan bir davranışla mı ilgili yoksa STK programlarınız veya hizmetlerinizden mi kaynaklı?</a:t>
            </a:r>
          </a:p>
        </p:txBody>
      </p:sp>
      <p:sp>
        <p:nvSpPr>
          <p:cNvPr id="4" name="Dikdörtgen 3"/>
          <p:cNvSpPr/>
          <p:nvPr/>
        </p:nvSpPr>
        <p:spPr>
          <a:xfrm>
            <a:off x="5204460" y="937260"/>
            <a:ext cx="350520" cy="297180"/>
          </a:xfrm>
          <a:prstGeom prst="rect">
            <a:avLst/>
          </a:prstGeom>
          <a:noFill/>
        </p:spPr>
        <p:txBody>
          <a:bodyPr wrap="none" lIns="0" tIns="0" rIns="0" bIns="0">
            <a:noAutofit/>
          </a:bodyPr>
          <a:lstStyle/>
          <a:p>
            <a:pPr indent="0" algn="r"/>
            <a:r>
              <a:rPr lang="tr-TR" sz="1400">
                <a:solidFill>
                  <a:srgbClr val="273950"/>
                </a:solidFill>
                <a:latin typeface="Arial"/>
              </a:rPr>
              <a:t>HAYIR</a:t>
            </a:r>
          </a:p>
        </p:txBody>
      </p:sp>
      <p:sp>
        <p:nvSpPr>
          <p:cNvPr id="5" name="Dikdörtgen 4"/>
          <p:cNvSpPr/>
          <p:nvPr/>
        </p:nvSpPr>
        <p:spPr>
          <a:xfrm>
            <a:off x="6185916" y="997712"/>
            <a:ext cx="2953512" cy="1133856"/>
          </a:xfrm>
          <a:prstGeom prst="rect">
            <a:avLst/>
          </a:prstGeom>
          <a:noFill/>
        </p:spPr>
        <p:txBody>
          <a:bodyPr lIns="0" tIns="0" rIns="0" bIns="0" anchor="t">
            <a:noAutofit/>
          </a:bodyPr>
          <a:lstStyle/>
          <a:p>
            <a:pPr indent="0" algn="ctr">
              <a:lnSpc>
                <a:spcPct val="107000"/>
              </a:lnSpc>
            </a:pPr>
            <a:r>
              <a:rPr lang="tr-TR" sz="1100" dirty="0">
                <a:solidFill>
                  <a:srgbClr val="273950"/>
                </a:solidFill>
                <a:latin typeface="Arial"/>
              </a:rPr>
              <a:t>Bir STK olarak, istismar toplum içinde meydana gelirse ve STK'nızdan, temsilcilerinizden veya programlarınızdan kaynaklanmasa bile, istismar bildirimlerine uygun şekilde yanıt vermek sizin özen yükümlülüğünüz müdür?</a:t>
            </a:r>
          </a:p>
        </p:txBody>
      </p:sp>
      <p:sp>
        <p:nvSpPr>
          <p:cNvPr id="6" name="Dikdörtgen 5"/>
          <p:cNvSpPr/>
          <p:nvPr/>
        </p:nvSpPr>
        <p:spPr>
          <a:xfrm>
            <a:off x="1943100" y="2354580"/>
            <a:ext cx="454152" cy="236220"/>
          </a:xfrm>
          <a:prstGeom prst="rect">
            <a:avLst/>
          </a:prstGeom>
          <a:noFill/>
        </p:spPr>
        <p:txBody>
          <a:bodyPr wrap="none" lIns="0" tIns="0" rIns="0" bIns="0">
            <a:noAutofit/>
          </a:bodyPr>
          <a:lstStyle/>
          <a:p>
            <a:pPr indent="0"/>
            <a:r>
              <a:rPr lang="tr-TR" sz="1400">
                <a:solidFill>
                  <a:srgbClr val="273950"/>
                </a:solidFill>
                <a:latin typeface="Arial"/>
              </a:rPr>
              <a:t>EVET</a:t>
            </a:r>
          </a:p>
        </p:txBody>
      </p:sp>
      <p:sp>
        <p:nvSpPr>
          <p:cNvPr id="7" name="Dikdörtgen 6"/>
          <p:cNvSpPr/>
          <p:nvPr/>
        </p:nvSpPr>
        <p:spPr>
          <a:xfrm>
            <a:off x="1335024" y="2825496"/>
            <a:ext cx="3168396" cy="1135380"/>
          </a:xfrm>
          <a:prstGeom prst="rect">
            <a:avLst/>
          </a:prstGeom>
          <a:noFill/>
        </p:spPr>
        <p:txBody>
          <a:bodyPr lIns="0" tIns="0" rIns="0" bIns="0" anchor="t">
            <a:noAutofit/>
          </a:bodyPr>
          <a:lstStyle/>
          <a:p>
            <a:pPr algn="ctr">
              <a:lnSpc>
                <a:spcPct val="107000"/>
              </a:lnSpc>
            </a:pPr>
            <a:r>
              <a:rPr lang="tr-TR" sz="1100" dirty="0">
                <a:solidFill>
                  <a:srgbClr val="273950"/>
                </a:solidFill>
                <a:latin typeface="Arial"/>
              </a:rPr>
              <a:t> Bilgilendirilmiş onay aldıysanız veya acil bir durum için gerekli sosyal hizmet sağlayıcılarına yönlendirin. Cinsel istismar ve tıbbi hizmetler için 24 saat içinde yönlendirin. Güvenli ve gerekli olduğu durumlarda, ceza davaları ve olası ceza davaları için polise ve yerel makamlara başvurun</a:t>
            </a:r>
          </a:p>
        </p:txBody>
      </p:sp>
      <p:sp>
        <p:nvSpPr>
          <p:cNvPr id="8" name="Dikdörtgen 7"/>
          <p:cNvSpPr/>
          <p:nvPr/>
        </p:nvSpPr>
        <p:spPr>
          <a:xfrm>
            <a:off x="6266688" y="2759964"/>
            <a:ext cx="3168396" cy="1133856"/>
          </a:xfrm>
          <a:prstGeom prst="rect">
            <a:avLst/>
          </a:prstGeom>
          <a:noFill/>
        </p:spPr>
        <p:txBody>
          <a:bodyPr lIns="0" tIns="0" rIns="0" bIns="0" anchor="t">
            <a:noAutofit/>
          </a:bodyPr>
          <a:lstStyle/>
          <a:p>
            <a:pPr algn="ctr">
              <a:lnSpc>
                <a:spcPct val="107000"/>
              </a:lnSpc>
            </a:pPr>
            <a:r>
              <a:rPr lang="tr-TR" sz="1100" dirty="0">
                <a:solidFill>
                  <a:srgbClr val="273950"/>
                </a:solidFill>
                <a:latin typeface="Arial"/>
              </a:rPr>
              <a:t>Bilgilendirilmiş onay aldıysanız veya acil bir durum için ilgili sosyal hizmet sağlayıcılarına yönlendirin. Cinsel istismar ve tıbbi hizmetler için 24 saat içinde yönlendirin. Güvenli ve gerekli olduğu durumlarda, ceza davaları ve olası ceza davaları için polise ve yerel makamlara başvurun.</a:t>
            </a:r>
          </a:p>
        </p:txBody>
      </p:sp>
      <p:sp>
        <p:nvSpPr>
          <p:cNvPr id="9" name="Dikdörtgen 8"/>
          <p:cNvSpPr/>
          <p:nvPr/>
        </p:nvSpPr>
        <p:spPr>
          <a:xfrm>
            <a:off x="1402080" y="4524756"/>
            <a:ext cx="7941564" cy="2340864"/>
          </a:xfrm>
          <a:prstGeom prst="rect">
            <a:avLst/>
          </a:prstGeom>
          <a:noFill/>
        </p:spPr>
        <p:txBody>
          <a:bodyPr lIns="0" tIns="0" rIns="0" bIns="0" anchor="t">
            <a:noAutofit/>
          </a:bodyPr>
          <a:lstStyle/>
          <a:p>
            <a:pPr indent="0">
              <a:lnSpc>
                <a:spcPct val="106000"/>
              </a:lnSpc>
            </a:pPr>
            <a:r>
              <a:rPr lang="tr-TR" sz="1100" dirty="0">
                <a:solidFill>
                  <a:srgbClr val="273950"/>
                </a:solidFill>
                <a:latin typeface="Arial"/>
              </a:rPr>
              <a:t>Sosyal hizmetlere ve vaka yönetimine yönlendirmeler:</a:t>
            </a:r>
          </a:p>
          <a:p>
            <a:pPr>
              <a:lnSpc>
                <a:spcPct val="106000"/>
              </a:lnSpc>
            </a:pPr>
            <a:r>
              <a:rPr lang="tr-TR" sz="1100" dirty="0">
                <a:solidFill>
                  <a:srgbClr val="273950"/>
                </a:solidFill>
                <a:latin typeface="Arial"/>
              </a:rPr>
              <a:t>Bazı CSİTK veya çocuk ve yetişkin güvenliği vakaları ihtiyaca göre özel hizmetler gerektirebilir. Bazı gerekli hizmetler şunları içerebilir:</a:t>
            </a:r>
            <a:endParaRPr lang="tr-TR" sz="1100" dirty="0">
              <a:solidFill>
                <a:srgbClr val="273950"/>
              </a:solidFill>
              <a:latin typeface="Arial"/>
              <a:cs typeface="Arial"/>
            </a:endParaRPr>
          </a:p>
          <a:p>
            <a:pPr marL="171450" indent="-171450">
              <a:lnSpc>
                <a:spcPct val="106000"/>
              </a:lnSpc>
              <a:buFont typeface="Arial" panose="020B0604020202020204" pitchFamily="34" charset="0"/>
              <a:buChar char="•"/>
            </a:pPr>
            <a:r>
              <a:rPr lang="tr-TR" sz="1100" dirty="0">
                <a:solidFill>
                  <a:srgbClr val="273950"/>
                </a:solidFill>
                <a:latin typeface="Arial"/>
              </a:rPr>
              <a:t>Tıbbi bakım</a:t>
            </a:r>
          </a:p>
          <a:p>
            <a:pPr marL="171450" indent="-171450">
              <a:lnSpc>
                <a:spcPct val="106000"/>
              </a:lnSpc>
              <a:buFont typeface="Arial" panose="020B0604020202020204" pitchFamily="34" charset="0"/>
              <a:buChar char="•"/>
            </a:pPr>
            <a:r>
              <a:rPr lang="tr-TR" sz="1100" dirty="0">
                <a:solidFill>
                  <a:srgbClr val="273950"/>
                </a:solidFill>
                <a:latin typeface="Arial"/>
              </a:rPr>
              <a:t>Travma danışmanlığı</a:t>
            </a:r>
          </a:p>
          <a:p>
            <a:pPr marL="171450" indent="-171450">
              <a:lnSpc>
                <a:spcPct val="106000"/>
              </a:lnSpc>
              <a:buFont typeface="Arial" panose="020B0604020202020204" pitchFamily="34" charset="0"/>
              <a:buChar char="•"/>
            </a:pPr>
            <a:r>
              <a:rPr lang="tr-TR" sz="1100" dirty="0">
                <a:solidFill>
                  <a:srgbClr val="273950"/>
                </a:solidFill>
                <a:latin typeface="Arial"/>
              </a:rPr>
              <a:t>Hukuki destek</a:t>
            </a:r>
          </a:p>
          <a:p>
            <a:pPr marL="171450" indent="-171450">
              <a:lnSpc>
                <a:spcPct val="106000"/>
              </a:lnSpc>
              <a:buFont typeface="Arial" panose="020B0604020202020204" pitchFamily="34" charset="0"/>
              <a:buChar char="•"/>
            </a:pPr>
            <a:r>
              <a:rPr lang="tr-TR" sz="1100" dirty="0">
                <a:solidFill>
                  <a:srgbClr val="273950"/>
                </a:solidFill>
                <a:latin typeface="Arial"/>
              </a:rPr>
              <a:t>Gıda ve beslenme desteği</a:t>
            </a:r>
          </a:p>
          <a:p>
            <a:pPr marL="171450" indent="-171450">
              <a:lnSpc>
                <a:spcPct val="106000"/>
              </a:lnSpc>
              <a:spcAft>
                <a:spcPts val="840"/>
              </a:spcAft>
              <a:buFont typeface="Arial" panose="020B0604020202020204" pitchFamily="34" charset="0"/>
              <a:buChar char="•"/>
            </a:pPr>
            <a:r>
              <a:rPr lang="tr-TR" sz="1100" dirty="0">
                <a:solidFill>
                  <a:srgbClr val="273950"/>
                </a:solidFill>
                <a:latin typeface="Arial"/>
              </a:rPr>
              <a:t>Barınma veya güvenli bir alan</a:t>
            </a:r>
          </a:p>
          <a:p>
            <a:pPr>
              <a:lnSpc>
                <a:spcPct val="107000"/>
              </a:lnSpc>
            </a:pPr>
            <a:r>
              <a:rPr lang="tr-TR" sz="1100" dirty="0">
                <a:solidFill>
                  <a:srgbClr val="273950"/>
                </a:solidFill>
                <a:latin typeface="Arial"/>
              </a:rPr>
              <a:t>Bunlar kamu hizmetleri veya bir STK tarafından sağlanan hizmetler olabilir. STK'nızın veya aynı alanda çalışan bir STK'nin CSİT veya çocuk ve yetişkin güvenliği mağdurunun veya hayatta kalanın yararlanabileceği hizmetleri olabilir.</a:t>
            </a:r>
            <a:endParaRPr lang="tr-TR" sz="1100" dirty="0">
              <a:solidFill>
                <a:srgbClr val="273950"/>
              </a:solidFill>
              <a:latin typeface="Arial"/>
              <a:cs typeface="Arial"/>
            </a:endParaRPr>
          </a:p>
          <a:p>
            <a:pPr indent="0">
              <a:lnSpc>
                <a:spcPct val="107000"/>
              </a:lnSpc>
            </a:pPr>
            <a:r>
              <a:rPr lang="tr-TR" sz="1100" dirty="0">
                <a:solidFill>
                  <a:srgbClr val="273950"/>
                </a:solidFill>
                <a:latin typeface="Arial"/>
              </a:rPr>
              <a:t>Bir mağdur veya hayatta kalan bir hizmete veya vakayı yönetecek bir sosyal hizmet uzmanına (vaka yöneticisi) yönlendirildikten sonra, takip etmek ve gerekli hizmetlerin sağlandığından emin olmak önemlidir.</a:t>
            </a:r>
          </a:p>
          <a:p>
            <a:pPr indent="0">
              <a:lnSpc>
                <a:spcPct val="107000"/>
              </a:lnSpc>
            </a:pPr>
            <a:r>
              <a:rPr lang="tr-TR" sz="1100" dirty="0">
                <a:solidFill>
                  <a:srgbClr val="273950"/>
                </a:solidFill>
                <a:latin typeface="Arial"/>
              </a:rPr>
              <a:t>Hizmetler sağlandıktan sonra vaka kaydedilebilir ve kapatılabilir.</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0692384" cy="7560564"/>
          </a:xfrm>
          <a:prstGeom prst="rect">
            <a:avLst/>
          </a:prstGeom>
          <a:noFill/>
        </p:spPr>
      </p:pic>
      <p:sp>
        <p:nvSpPr>
          <p:cNvPr id="3" name="Dikdörtgen 2"/>
          <p:cNvSpPr/>
          <p:nvPr/>
        </p:nvSpPr>
        <p:spPr>
          <a:xfrm>
            <a:off x="1376172" y="940308"/>
            <a:ext cx="3183636" cy="961644"/>
          </a:xfrm>
          <a:prstGeom prst="rect">
            <a:avLst/>
          </a:prstGeom>
          <a:noFill/>
        </p:spPr>
        <p:txBody>
          <a:bodyPr lIns="0" tIns="0" rIns="0" bIns="0">
            <a:noAutofit/>
          </a:bodyPr>
          <a:lstStyle/>
          <a:p>
            <a:pPr indent="0" algn="ctr">
              <a:lnSpc>
                <a:spcPct val="108000"/>
              </a:lnSpc>
            </a:pPr>
            <a:r>
              <a:rPr lang="tr-TR" sz="1100">
                <a:solidFill>
                  <a:srgbClr val="273950"/>
                </a:solidFill>
                <a:latin typeface="Arial"/>
              </a:rPr>
              <a:t>Bir vaka ekibi oluşturun; bu ekipte üst düzey liderlik, İK, programlar ve/veya güvenlik ve risk alanlarından personel yer alabilir.</a:t>
            </a:r>
          </a:p>
          <a:p>
            <a:pPr indent="0" algn="ctr">
              <a:lnSpc>
                <a:spcPct val="108000"/>
              </a:lnSpc>
            </a:pPr>
            <a:r>
              <a:rPr lang="tr-TR" sz="1100">
                <a:solidFill>
                  <a:srgbClr val="273950"/>
                </a:solidFill>
                <a:latin typeface="Arial"/>
              </a:rPr>
              <a:t>Ekipte mağdurla/hayatta kalanla iyi ilişkileri olan bir kişi bulunmalıdır.</a:t>
            </a:r>
          </a:p>
        </p:txBody>
      </p:sp>
      <p:sp>
        <p:nvSpPr>
          <p:cNvPr id="4" name="Dikdörtgen 3"/>
          <p:cNvSpPr/>
          <p:nvPr/>
        </p:nvSpPr>
        <p:spPr>
          <a:xfrm>
            <a:off x="6097524" y="1043940"/>
            <a:ext cx="3157728" cy="775716"/>
          </a:xfrm>
          <a:prstGeom prst="rect">
            <a:avLst/>
          </a:prstGeom>
          <a:noFill/>
        </p:spPr>
        <p:txBody>
          <a:bodyPr lIns="0" tIns="0" rIns="0" bIns="0">
            <a:noAutofit/>
          </a:bodyPr>
          <a:lstStyle/>
          <a:p>
            <a:pPr indent="0" algn="ctr">
              <a:lnSpc>
                <a:spcPct val="107000"/>
              </a:lnSpc>
            </a:pPr>
            <a:r>
              <a:rPr lang="tr-TR" sz="1100">
                <a:solidFill>
                  <a:srgbClr val="273950"/>
                </a:solidFill>
                <a:latin typeface="Arial"/>
              </a:rPr>
              <a:t>Sosyal hizmetler tarafından sağlanan desteği takip edin. Detayları kaydedin.</a:t>
            </a:r>
          </a:p>
          <a:p>
            <a:pPr indent="0" algn="ctr">
              <a:lnSpc>
                <a:spcPct val="107000"/>
              </a:lnSpc>
            </a:pPr>
            <a:r>
              <a:rPr lang="tr-TR" sz="1100">
                <a:solidFill>
                  <a:srgbClr val="273950"/>
                </a:solidFill>
                <a:latin typeface="Arial"/>
              </a:rPr>
              <a:t>Gerekirse yetkililer tarafından alınan önlemleri takip edin. Detayları kaydedin.</a:t>
            </a:r>
          </a:p>
        </p:txBody>
      </p:sp>
      <p:sp>
        <p:nvSpPr>
          <p:cNvPr id="5" name="Dikdörtgen 4"/>
          <p:cNvSpPr/>
          <p:nvPr/>
        </p:nvSpPr>
        <p:spPr>
          <a:xfrm>
            <a:off x="1197861" y="2862072"/>
            <a:ext cx="3528063" cy="1076993"/>
          </a:xfrm>
          <a:prstGeom prst="rect">
            <a:avLst/>
          </a:prstGeom>
          <a:noFill/>
        </p:spPr>
        <p:txBody>
          <a:bodyPr lIns="0" tIns="0" rIns="0" bIns="0" anchor="t">
            <a:noAutofit/>
          </a:bodyPr>
          <a:lstStyle/>
          <a:p>
            <a:pPr indent="0" algn="ctr">
              <a:lnSpc>
                <a:spcPct val="107000"/>
              </a:lnSpc>
            </a:pPr>
            <a:r>
              <a:rPr lang="tr-TR" sz="1100" dirty="0">
                <a:solidFill>
                  <a:srgbClr val="273950"/>
                </a:solidFill>
                <a:latin typeface="Arial"/>
              </a:rPr>
              <a:t>Acil kararlar alın, </a:t>
            </a:r>
            <a:r>
              <a:rPr lang="tr-TR" sz="1100" dirty="0" err="1">
                <a:solidFill>
                  <a:srgbClr val="273950"/>
                </a:solidFill>
                <a:latin typeface="Arial"/>
              </a:rPr>
              <a:t>örn</a:t>
            </a:r>
            <a:r>
              <a:rPr lang="tr-TR" sz="1100" dirty="0">
                <a:solidFill>
                  <a:srgbClr val="273950"/>
                </a:solidFill>
                <a:latin typeface="Arial"/>
              </a:rPr>
              <a:t>:</a:t>
            </a:r>
          </a:p>
          <a:p>
            <a:pPr algn="ctr">
              <a:lnSpc>
                <a:spcPct val="107000"/>
              </a:lnSpc>
            </a:pPr>
            <a:r>
              <a:rPr lang="tr-TR" sz="1100" dirty="0">
                <a:solidFill>
                  <a:srgbClr val="273950"/>
                </a:solidFill>
                <a:latin typeface="Arial"/>
              </a:rPr>
              <a:t>Personel / fail olduğu iddia edilen kişi ile nasıl başa çıkılır? Mağdur/hayatta kalan nasıl desteklenir ve görüşlerine nasıl yer verilir? Sözleşme veya </a:t>
            </a:r>
            <a:r>
              <a:rPr lang="tr-TR" sz="1100" dirty="0" err="1">
                <a:solidFill>
                  <a:srgbClr val="273950"/>
                </a:solidFill>
                <a:latin typeface="Arial"/>
              </a:rPr>
              <a:t>donor</a:t>
            </a:r>
            <a:r>
              <a:rPr lang="tr-TR" sz="1100" dirty="0">
                <a:solidFill>
                  <a:srgbClr val="273950"/>
                </a:solidFill>
                <a:latin typeface="Arial"/>
              </a:rPr>
              <a:t> gereklilikleri nasıl yerine getirilir? Örneğin donörün bilgilendirilmesi.</a:t>
            </a:r>
            <a:endParaRPr lang="tr-TR" sz="1100" dirty="0">
              <a:solidFill>
                <a:srgbClr val="273950"/>
              </a:solidFill>
              <a:latin typeface="Arial"/>
              <a:cs typeface="Arial"/>
            </a:endParaRPr>
          </a:p>
        </p:txBody>
      </p:sp>
      <p:sp>
        <p:nvSpPr>
          <p:cNvPr id="6" name="Dikdörtgen 5"/>
          <p:cNvSpPr/>
          <p:nvPr/>
        </p:nvSpPr>
        <p:spPr>
          <a:xfrm>
            <a:off x="6132576" y="2788920"/>
            <a:ext cx="3086100" cy="784860"/>
          </a:xfrm>
          <a:prstGeom prst="rect">
            <a:avLst/>
          </a:prstGeom>
          <a:noFill/>
        </p:spPr>
        <p:txBody>
          <a:bodyPr lIns="0" tIns="0" rIns="0" bIns="0">
            <a:noAutofit/>
          </a:bodyPr>
          <a:lstStyle/>
          <a:p>
            <a:pPr indent="0" algn="ctr">
              <a:lnSpc>
                <a:spcPct val="108000"/>
              </a:lnSpc>
            </a:pPr>
            <a:r>
              <a:rPr lang="tr-TR" sz="1100" dirty="0">
                <a:solidFill>
                  <a:srgbClr val="273950"/>
                </a:solidFill>
                <a:latin typeface="Arial"/>
              </a:rPr>
              <a:t>Aynı alanda çalışan diğer kişilerle ilgili olduğu durumlarda, CSİT risk seviyesindeki değişikliklere ilişkin bilgileri paylaşın. Gizli veya özel bilgileri asla paylaşmayın.</a:t>
            </a:r>
          </a:p>
        </p:txBody>
      </p:sp>
      <p:sp>
        <p:nvSpPr>
          <p:cNvPr id="7" name="Dikdörtgen 6"/>
          <p:cNvSpPr/>
          <p:nvPr/>
        </p:nvSpPr>
        <p:spPr>
          <a:xfrm>
            <a:off x="1188720" y="4808220"/>
            <a:ext cx="8071104" cy="1618488"/>
          </a:xfrm>
          <a:prstGeom prst="rect">
            <a:avLst/>
          </a:prstGeom>
          <a:noFill/>
        </p:spPr>
        <p:txBody>
          <a:bodyPr lIns="0" tIns="0" rIns="0" bIns="0" anchor="t">
            <a:noAutofit/>
          </a:bodyPr>
          <a:lstStyle/>
          <a:p>
            <a:pPr indent="0">
              <a:lnSpc>
                <a:spcPct val="106000"/>
              </a:lnSpc>
            </a:pPr>
            <a:r>
              <a:rPr lang="tr-TR" sz="1100" dirty="0">
                <a:solidFill>
                  <a:srgbClr val="273950"/>
                </a:solidFill>
                <a:latin typeface="Arial"/>
              </a:rPr>
              <a:t>Vaka için bir plan geliştirin ve risk değerlendirmesi yapın. Risk teşkil eden acil kararları tekrar gözden geçirin, örn:</a:t>
            </a:r>
          </a:p>
          <a:p>
            <a:pPr marL="171450" indent="-171450">
              <a:lnSpc>
                <a:spcPct val="106000"/>
              </a:lnSpc>
              <a:buFont typeface="Arial" panose="020B0604020202020204" pitchFamily="34" charset="0"/>
              <a:buChar char="‒"/>
            </a:pPr>
            <a:r>
              <a:rPr lang="tr-TR" sz="1100" dirty="0">
                <a:solidFill>
                  <a:srgbClr val="273950"/>
                </a:solidFill>
                <a:latin typeface="Arial"/>
              </a:rPr>
              <a:t>Ekip içinde roller atayın (mağdur/hayatta kalanla iletişim kuracak kişi, fail olduğu iddia edilen kişi ile iletişim kuracak kişi irtibat)</a:t>
            </a:r>
            <a:endParaRPr lang="tr-TR" sz="1100" dirty="0">
              <a:solidFill>
                <a:srgbClr val="273950"/>
              </a:solidFill>
              <a:latin typeface="Arial"/>
              <a:cs typeface="Arial"/>
            </a:endParaRPr>
          </a:p>
          <a:p>
            <a:pPr marL="171450" indent="-171450">
              <a:lnSpc>
                <a:spcPct val="106000"/>
              </a:lnSpc>
              <a:buFont typeface="Arial" panose="020B0604020202020204" pitchFamily="34" charset="0"/>
              <a:buChar char="‒"/>
            </a:pPr>
            <a:r>
              <a:rPr lang="tr-TR" sz="1100" dirty="0">
                <a:solidFill>
                  <a:srgbClr val="273950"/>
                </a:solidFill>
                <a:latin typeface="Arial"/>
              </a:rPr>
              <a:t>Bir soruşturmanın gerekli olup olmadığına karar verin (kurum içinde mi kurum dışında mı?). Görev tanımını (</a:t>
            </a:r>
            <a:r>
              <a:rPr lang="tr-TR" sz="1100" dirty="0" err="1">
                <a:solidFill>
                  <a:srgbClr val="273950"/>
                </a:solidFill>
                <a:latin typeface="Arial"/>
              </a:rPr>
              <a:t>ToR</a:t>
            </a:r>
            <a:r>
              <a:rPr lang="tr-TR" sz="1100" dirty="0">
                <a:solidFill>
                  <a:srgbClr val="273950"/>
                </a:solidFill>
                <a:latin typeface="Arial"/>
              </a:rPr>
              <a:t>) yazın, zaman çerçevesini ve standartları belirleyin ve soruşturma yöneticisi konusunda fikir birliğine varın.</a:t>
            </a:r>
          </a:p>
          <a:p>
            <a:pPr marL="171450" indent="-171450">
              <a:lnSpc>
                <a:spcPct val="106000"/>
              </a:lnSpc>
              <a:buFont typeface="Arial" panose="020B0604020202020204" pitchFamily="34" charset="0"/>
              <a:buChar char="‒"/>
            </a:pPr>
            <a:r>
              <a:rPr lang="tr-TR" sz="1100" dirty="0">
                <a:solidFill>
                  <a:srgbClr val="273950"/>
                </a:solidFill>
                <a:latin typeface="Arial"/>
              </a:rPr>
              <a:t>Soruşturma yoksa, vakayı reddetmek veya kapatmak için açık bir gerekçe olduğundan emin olun.</a:t>
            </a:r>
          </a:p>
          <a:p>
            <a:pPr marL="171450" indent="-171450">
              <a:lnSpc>
                <a:spcPct val="106000"/>
              </a:lnSpc>
              <a:buFont typeface="Arial" panose="020B0604020202020204" pitchFamily="34" charset="0"/>
              <a:buChar char="‒"/>
            </a:pPr>
            <a:r>
              <a:rPr lang="tr-TR" sz="1100" dirty="0">
                <a:solidFill>
                  <a:srgbClr val="273950"/>
                </a:solidFill>
                <a:latin typeface="Arial"/>
              </a:rPr>
              <a:t>Endişenin yerel makamlara bildirilmesinin gerekli olup olmadığını (yeniden) değerlendirin.</a:t>
            </a:r>
          </a:p>
          <a:p>
            <a:pPr marL="171450" indent="-171450">
              <a:lnSpc>
                <a:spcPct val="106000"/>
              </a:lnSpc>
              <a:buFont typeface="Arial" panose="020B0604020202020204" pitchFamily="34" charset="0"/>
              <a:buChar char="‒"/>
            </a:pPr>
            <a:r>
              <a:rPr lang="tr-TR" sz="1100" dirty="0">
                <a:solidFill>
                  <a:srgbClr val="273950"/>
                </a:solidFill>
                <a:latin typeface="Arial"/>
              </a:rPr>
              <a:t>Diğer kurumların ve ortakların bilgilendirilip bilgilendirilmeyeceğine karar verin (anonim olarak).</a:t>
            </a:r>
          </a:p>
          <a:p>
            <a:pPr marL="171450" indent="-171450">
              <a:lnSpc>
                <a:spcPct val="106000"/>
              </a:lnSpc>
              <a:buFont typeface="Arial" panose="020B0604020202020204" pitchFamily="34" charset="0"/>
              <a:buChar char="‒"/>
            </a:pPr>
            <a:r>
              <a:rPr lang="tr-TR" sz="1100" dirty="0">
                <a:solidFill>
                  <a:srgbClr val="273950"/>
                </a:solidFill>
                <a:latin typeface="Arial"/>
              </a:rPr>
              <a:t>Mağdur/hayatta kalan, STK'niz, fail olduğu iddia edilen kişi ve planlamanızdaki diğer kişiler için riskleri değerlendirin.</a:t>
            </a:r>
          </a:p>
          <a:p>
            <a:pPr marL="171450" indent="-171450">
              <a:lnSpc>
                <a:spcPct val="106000"/>
              </a:lnSpc>
              <a:buFont typeface="Arial" panose="020B0604020202020204" pitchFamily="34" charset="0"/>
              <a:buChar char="‒"/>
            </a:pPr>
            <a:r>
              <a:rPr lang="tr-TR" sz="1100" dirty="0">
                <a:solidFill>
                  <a:srgbClr val="273950"/>
                </a:solidFill>
                <a:latin typeface="Arial"/>
              </a:rPr>
              <a:t>Planlamanız boyunca mağdurun/hayatta kalanın ne istediğini anlayın.</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C8C7"/>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0692384" cy="7560564"/>
          </a:xfrm>
          <a:prstGeom prst="rect">
            <a:avLst/>
          </a:prstGeom>
          <a:noFill/>
        </p:spPr>
      </p:pic>
      <p:sp>
        <p:nvSpPr>
          <p:cNvPr id="3" name="Dikdörtgen 2"/>
          <p:cNvSpPr/>
          <p:nvPr/>
        </p:nvSpPr>
        <p:spPr>
          <a:xfrm>
            <a:off x="3148584" y="822960"/>
            <a:ext cx="4326636" cy="443484"/>
          </a:xfrm>
          <a:prstGeom prst="rect">
            <a:avLst/>
          </a:prstGeom>
          <a:noFill/>
        </p:spPr>
        <p:txBody>
          <a:bodyPr lIns="0" tIns="0" rIns="0" bIns="0">
            <a:noAutofit/>
          </a:bodyPr>
          <a:lstStyle/>
          <a:p>
            <a:pPr indent="0" algn="ctr">
              <a:lnSpc>
                <a:spcPct val="106000"/>
              </a:lnSpc>
            </a:pPr>
            <a:r>
              <a:rPr lang="tr-TR" sz="1100">
                <a:solidFill>
                  <a:srgbClr val="273950"/>
                </a:solidFill>
                <a:latin typeface="Arial"/>
              </a:rPr>
              <a:t>Sosyal hizmetler tarafından sağlanan desteği takip edin. Detayları kaydedin. Gerekirse yetkililer tarafından alınan önlemleri takip edin. Detayları kaydedin.</a:t>
            </a:r>
          </a:p>
        </p:txBody>
      </p:sp>
      <p:sp>
        <p:nvSpPr>
          <p:cNvPr id="4" name="Dikdörtgen 3"/>
          <p:cNvSpPr/>
          <p:nvPr/>
        </p:nvSpPr>
        <p:spPr>
          <a:xfrm>
            <a:off x="1559052" y="2389632"/>
            <a:ext cx="2855976" cy="443484"/>
          </a:xfrm>
          <a:prstGeom prst="rect">
            <a:avLst/>
          </a:prstGeom>
          <a:noFill/>
        </p:spPr>
        <p:txBody>
          <a:bodyPr lIns="0" tIns="0" rIns="0" bIns="0">
            <a:noAutofit/>
          </a:bodyPr>
          <a:lstStyle/>
          <a:p>
            <a:pPr indent="0" algn="ctr">
              <a:lnSpc>
                <a:spcPct val="110000"/>
              </a:lnSpc>
            </a:pPr>
            <a:r>
              <a:rPr lang="tr-TR" sz="1100">
                <a:solidFill>
                  <a:srgbClr val="273950"/>
                </a:solidFill>
                <a:latin typeface="Arial"/>
              </a:rPr>
              <a:t>Sözleşme gereklilikleri doğrultusunda, örneğin bağışçılara veya ortaklara vaka güncellemeleri sağlayın.</a:t>
            </a:r>
          </a:p>
        </p:txBody>
      </p:sp>
      <p:sp>
        <p:nvSpPr>
          <p:cNvPr id="5" name="Dikdörtgen 4"/>
          <p:cNvSpPr/>
          <p:nvPr/>
        </p:nvSpPr>
        <p:spPr>
          <a:xfrm>
            <a:off x="5894832" y="2363724"/>
            <a:ext cx="3616452" cy="1653540"/>
          </a:xfrm>
          <a:prstGeom prst="rect">
            <a:avLst/>
          </a:prstGeom>
          <a:noFill/>
        </p:spPr>
        <p:txBody>
          <a:bodyPr lIns="0" tIns="0" rIns="0" bIns="0" anchor="t">
            <a:noAutofit/>
          </a:bodyPr>
          <a:lstStyle/>
          <a:p>
            <a:pPr>
              <a:lnSpc>
                <a:spcPct val="108000"/>
              </a:lnSpc>
            </a:pPr>
            <a:r>
              <a:rPr lang="tr-TR" sz="1100" dirty="0">
                <a:solidFill>
                  <a:srgbClr val="273950"/>
                </a:solidFill>
                <a:latin typeface="Arial"/>
              </a:rPr>
              <a:t>Soruşturma sonuçlarını gözden geçirin. Alınan her rapor için, aşağıdakiler de dahil olmak üzere farklı olası sonuçlar vardır: </a:t>
            </a:r>
            <a:endParaRPr lang="en-US" dirty="0"/>
          </a:p>
          <a:p>
            <a:pPr>
              <a:lnSpc>
                <a:spcPct val="108000"/>
              </a:lnSpc>
            </a:pPr>
            <a:r>
              <a:rPr lang="tr-TR" sz="1100" dirty="0">
                <a:solidFill>
                  <a:srgbClr val="273950"/>
                </a:solidFill>
                <a:latin typeface="Arial"/>
              </a:rPr>
              <a:t>1) STK / kurum politikasının ihlali + ceza davası </a:t>
            </a:r>
            <a:endParaRPr lang="tr-TR" dirty="0">
              <a:solidFill>
                <a:srgbClr val="000000"/>
              </a:solidFill>
              <a:latin typeface="Calibri"/>
              <a:cs typeface="Calibri"/>
            </a:endParaRPr>
          </a:p>
          <a:p>
            <a:pPr indent="0">
              <a:lnSpc>
                <a:spcPct val="108000"/>
              </a:lnSpc>
            </a:pPr>
            <a:r>
              <a:rPr lang="tr-TR" sz="1100" dirty="0">
                <a:solidFill>
                  <a:srgbClr val="273950"/>
                </a:solidFill>
                <a:latin typeface="Arial"/>
              </a:rPr>
              <a:t>2) STK / kurum politikasının ihlali</a:t>
            </a:r>
            <a:endParaRPr lang="tr-TR">
              <a:cs typeface="Calibri"/>
            </a:endParaRPr>
          </a:p>
          <a:p>
            <a:pPr indent="0">
              <a:lnSpc>
                <a:spcPct val="108000"/>
              </a:lnSpc>
              <a:spcAft>
                <a:spcPts val="840"/>
              </a:spcAft>
            </a:pPr>
            <a:r>
              <a:rPr lang="tr-TR" sz="1100" dirty="0">
                <a:solidFill>
                  <a:srgbClr val="273950"/>
                </a:solidFill>
                <a:latin typeface="Arial"/>
              </a:rPr>
              <a:t>3) Politikanın ihlal edilmemesi.</a:t>
            </a:r>
            <a:endParaRPr lang="tr-TR" sz="1100" dirty="0">
              <a:solidFill>
                <a:srgbClr val="273950"/>
              </a:solidFill>
              <a:latin typeface="Arial"/>
              <a:cs typeface="Arial"/>
            </a:endParaRPr>
          </a:p>
          <a:p>
            <a:pPr indent="0">
              <a:lnSpc>
                <a:spcPct val="108000"/>
              </a:lnSpc>
            </a:pPr>
            <a:r>
              <a:rPr lang="tr-TR" sz="1100" dirty="0">
                <a:solidFill>
                  <a:srgbClr val="273950"/>
                </a:solidFill>
                <a:latin typeface="Arial"/>
              </a:rPr>
              <a:t>Kanıtlara dayalı olarak ve mağdurun/hayatta kalanın görüşlerini de yer vererek karar verin, örneğin; fesih, disiplin cezası, topluluklara bildirim.</a:t>
            </a:r>
            <a:endParaRPr lang="tr-TR" sz="1100" dirty="0">
              <a:solidFill>
                <a:srgbClr val="273950"/>
              </a:solidFill>
              <a:latin typeface="Arial"/>
              <a:cs typeface="Arial"/>
            </a:endParaRPr>
          </a:p>
        </p:txBody>
      </p:sp>
      <p:sp>
        <p:nvSpPr>
          <p:cNvPr id="6" name="Dikdörtgen 5"/>
          <p:cNvSpPr/>
          <p:nvPr/>
        </p:nvSpPr>
        <p:spPr>
          <a:xfrm>
            <a:off x="1548894" y="3816096"/>
            <a:ext cx="2876292" cy="557309"/>
          </a:xfrm>
          <a:prstGeom prst="rect">
            <a:avLst/>
          </a:prstGeom>
          <a:noFill/>
        </p:spPr>
        <p:txBody>
          <a:bodyPr lIns="0" tIns="0" rIns="0" bIns="0" anchor="t">
            <a:noAutofit/>
          </a:bodyPr>
          <a:lstStyle/>
          <a:p>
            <a:pPr algn="ctr">
              <a:lnSpc>
                <a:spcPct val="106000"/>
              </a:lnSpc>
            </a:pPr>
            <a:r>
              <a:rPr lang="tr-TR" sz="1100" dirty="0">
                <a:solidFill>
                  <a:srgbClr val="273950"/>
                </a:solidFill>
                <a:latin typeface="Arial"/>
              </a:rPr>
              <a:t>Kararlaştırılan profesyonel standartlara ve görev tanımı zaman çerçevesine uygun olarak soruşturma yürütün.</a:t>
            </a:r>
          </a:p>
        </p:txBody>
      </p:sp>
      <p:sp>
        <p:nvSpPr>
          <p:cNvPr id="7" name="Dikdörtgen 6"/>
          <p:cNvSpPr/>
          <p:nvPr/>
        </p:nvSpPr>
        <p:spPr>
          <a:xfrm>
            <a:off x="1418844" y="5568696"/>
            <a:ext cx="3102864" cy="615696"/>
          </a:xfrm>
          <a:prstGeom prst="rect">
            <a:avLst/>
          </a:prstGeom>
          <a:noFill/>
        </p:spPr>
        <p:txBody>
          <a:bodyPr lIns="0" tIns="0" rIns="0" bIns="0">
            <a:noAutofit/>
          </a:bodyPr>
          <a:lstStyle/>
          <a:p>
            <a:pPr indent="0" algn="ctr">
              <a:lnSpc>
                <a:spcPct val="108000"/>
              </a:lnSpc>
            </a:pPr>
            <a:r>
              <a:rPr lang="tr-TR" sz="1100">
                <a:solidFill>
                  <a:srgbClr val="273950"/>
                </a:solidFill>
                <a:latin typeface="Arial"/>
              </a:rPr>
              <a:t>Bildirimi ve kararları belgeleyin.</a:t>
            </a:r>
          </a:p>
          <a:p>
            <a:pPr indent="0" algn="ctr">
              <a:lnSpc>
                <a:spcPct val="108000"/>
              </a:lnSpc>
            </a:pPr>
            <a:r>
              <a:rPr lang="tr-TR" sz="1100">
                <a:solidFill>
                  <a:srgbClr val="273950"/>
                </a:solidFill>
                <a:latin typeface="Arial"/>
              </a:rPr>
              <a:t>Süreçten çıkarılan dersleri belirleyin ve belgeleyin ve dosyayı kapatın.</a:t>
            </a:r>
          </a:p>
        </p:txBody>
      </p:sp>
      <p:sp>
        <p:nvSpPr>
          <p:cNvPr id="8" name="Dikdörtgen 7"/>
          <p:cNvSpPr/>
          <p:nvPr/>
        </p:nvSpPr>
        <p:spPr>
          <a:xfrm>
            <a:off x="5980176" y="5466588"/>
            <a:ext cx="3392424" cy="789432"/>
          </a:xfrm>
          <a:prstGeom prst="rect">
            <a:avLst/>
          </a:prstGeom>
          <a:noFill/>
        </p:spPr>
        <p:txBody>
          <a:bodyPr lIns="0" tIns="0" rIns="0" bIns="0">
            <a:noAutofit/>
          </a:bodyPr>
          <a:lstStyle/>
          <a:p>
            <a:pPr indent="0" algn="ctr">
              <a:lnSpc>
                <a:spcPct val="108000"/>
              </a:lnSpc>
            </a:pPr>
            <a:r>
              <a:rPr lang="tr-TR" sz="1100">
                <a:solidFill>
                  <a:srgbClr val="273950"/>
                </a:solidFill>
                <a:latin typeface="Arial"/>
              </a:rPr>
              <a:t>Mağduru/hayatta kalanı ve fail olduğu iddia edilen kişiyi soruşturmanın sonucu hakkında bilgilendirin.</a:t>
            </a:r>
          </a:p>
          <a:p>
            <a:pPr indent="0" algn="ctr">
              <a:lnSpc>
                <a:spcPct val="108000"/>
              </a:lnSpc>
            </a:pPr>
            <a:r>
              <a:rPr lang="tr-TR" sz="1100">
                <a:solidFill>
                  <a:srgbClr val="273950"/>
                </a:solidFill>
                <a:latin typeface="Arial"/>
              </a:rPr>
              <a:t>İlgili herkesi ve diğer ilgili tarafları alınan kararlar ve gerçekleştirilen eylemler konusunda bilgilendirin.</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01E6F386F37644866B2A98150CFD6D" ma:contentTypeVersion="17" ma:contentTypeDescription="Create a new document." ma:contentTypeScope="" ma:versionID="2159a9bc326b70d6c42eb7d2dcb07e55">
  <xsd:schema xmlns:xsd="http://www.w3.org/2001/XMLSchema" xmlns:xs="http://www.w3.org/2001/XMLSchema" xmlns:p="http://schemas.microsoft.com/office/2006/metadata/properties" xmlns:ns2="84d44595-9231-4c82-b388-a3820e337999" xmlns:ns3="9040c2c3-1fb3-4552-8054-4e0ddb043d17" targetNamespace="http://schemas.microsoft.com/office/2006/metadata/properties" ma:root="true" ma:fieldsID="ad2560e57a51c80238ce7419e20a838a" ns2:_="" ns3:_="">
    <xsd:import namespace="84d44595-9231-4c82-b388-a3820e337999"/>
    <xsd:import namespace="9040c2c3-1fb3-4552-8054-4e0ddb043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Number"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44595-9231-4c82-b388-a3820e337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bf3dc9c-c6b7-41ad-adf6-a4f87a8b2c3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40c2c3-1fb3-4552-8054-4e0ddb043d1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0675ca6-b40e-4878-b28a-57e037c6e85e}" ma:internalName="TaxCatchAll" ma:showField="CatchAllData" ma:web="9040c2c3-1fb3-4552-8054-4e0ddb043d1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 xmlns="84d44595-9231-4c82-b388-a3820e337999" xsi:nil="true"/>
    <SharedWithUsers xmlns="9040c2c3-1fb3-4552-8054-4e0ddb043d17">
      <UserInfo>
        <DisplayName>Heather Üner</DisplayName>
        <AccountId>309</AccountId>
        <AccountType/>
      </UserInfo>
    </SharedWithUsers>
    <lcf76f155ced4ddcb4097134ff3c332f xmlns="84d44595-9231-4c82-b388-a3820e337999">
      <Terms xmlns="http://schemas.microsoft.com/office/infopath/2007/PartnerControls"/>
    </lcf76f155ced4ddcb4097134ff3c332f>
    <TaxCatchAll xmlns="9040c2c3-1fb3-4552-8054-4e0ddb043d17" xsi:nil="true"/>
  </documentManagement>
</p:properties>
</file>

<file path=customXml/itemProps1.xml><?xml version="1.0" encoding="utf-8"?>
<ds:datastoreItem xmlns:ds="http://schemas.openxmlformats.org/officeDocument/2006/customXml" ds:itemID="{4D0DE115-0368-4374-9CCB-3472A1077F46}">
  <ds:schemaRefs>
    <ds:schemaRef ds:uri="http://schemas.microsoft.com/sharepoint/v3/contenttype/forms"/>
  </ds:schemaRefs>
</ds:datastoreItem>
</file>

<file path=customXml/itemProps2.xml><?xml version="1.0" encoding="utf-8"?>
<ds:datastoreItem xmlns:ds="http://schemas.openxmlformats.org/officeDocument/2006/customXml" ds:itemID="{1E8D0DDE-3F29-40C1-A03B-566AF341D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44595-9231-4c82-b388-a3820e337999"/>
    <ds:schemaRef ds:uri="9040c2c3-1fb3-4552-8054-4e0ddb043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2E7AC9-ED0B-402B-97D6-BEDAB491D4A2}">
  <ds:schemaRefs>
    <ds:schemaRef ds:uri="http://schemas.microsoft.com/office/2006/metadata/properties"/>
    <ds:schemaRef ds:uri="84d44595-9231-4c82-b388-a3820e337999"/>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9040c2c3-1fb3-4552-8054-4e0ddb043d1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826</Words>
  <Application>Microsoft Office PowerPoint</Application>
  <PresentationFormat>Custom</PresentationFormat>
  <Paragraphs>53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Sinan Sevgen</dc:creator>
  <cp:keywords/>
  <cp:lastModifiedBy>Tsolmon MYAGMAR</cp:lastModifiedBy>
  <cp:revision>50</cp:revision>
  <dcterms:modified xsi:type="dcterms:W3CDTF">2023-10-25T12:24:21Z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0x0101001E01E6F386F37644866B2A98150CFD6D</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{"FileActivityType":"9","FileActivityTimeStamp":"2023-09-12T21:57:09.523Z","FileActivityUsersOnPage":[{"DisplayName":"Gamze Karadag","Id":"gamze.karadag@rshub.org.uk"},{"DisplayName":"Heather Üner","Id":"heather.uner@rshub.org.uk"}],"FileActivityNavigationId":null}</vt:lpwstr>
  </property>
  <property fmtid="{D5CDD505-2E9C-101B-9397-08002B2CF9AE}" pid="7" name="TriggerFlowInfo">
    <vt:lpwstr/>
  </property>
</Properties>
</file>